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9" r:id="rId4"/>
    <p:sldId id="270" r:id="rId5"/>
    <p:sldId id="271" r:id="rId6"/>
    <p:sldId id="258" r:id="rId7"/>
    <p:sldId id="260" r:id="rId8"/>
    <p:sldId id="272" r:id="rId9"/>
    <p:sldId id="276" r:id="rId10"/>
    <p:sldId id="280" r:id="rId11"/>
    <p:sldId id="282" r:id="rId12"/>
    <p:sldId id="283" r:id="rId13"/>
    <p:sldId id="284" r:id="rId14"/>
    <p:sldId id="285" r:id="rId15"/>
    <p:sldId id="286" r:id="rId16"/>
    <p:sldId id="287" r:id="rId17"/>
    <p:sldId id="288" r:id="rId18"/>
    <p:sldId id="289" r:id="rId19"/>
    <p:sldId id="293" r:id="rId20"/>
    <p:sldId id="294" r:id="rId21"/>
    <p:sldId id="295" r:id="rId22"/>
    <p:sldId id="296" r:id="rId23"/>
    <p:sldId id="297" r:id="rId24"/>
    <p:sldId id="298" r:id="rId25"/>
    <p:sldId id="278" r:id="rId2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44" autoAdjust="0"/>
    <p:restoredTop sz="88398" autoAdjust="0"/>
  </p:normalViewPr>
  <p:slideViewPr>
    <p:cSldViewPr snapToGrid="0" showGuides="1">
      <p:cViewPr varScale="1">
        <p:scale>
          <a:sx n="72" d="100"/>
          <a:sy n="72" d="100"/>
        </p:scale>
        <p:origin x="63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BFEE1-8582-47DD-8247-3305236CD51D}" type="datetimeFigureOut">
              <a:rPr lang="es-CL" smtClean="0"/>
              <a:t>14-11-2021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3889D-A2B8-4E26-B1B2-E48AFF982095}" type="slidenum">
              <a:rPr lang="es-CL" smtClean="0"/>
              <a:t>‹Nº›</a:t>
            </a:fld>
            <a:endParaRPr lang="es-CL"/>
          </a:p>
        </p:txBody>
      </p:sp>
    </p:spTree>
    <p:extLst>
      <p:ext uri="{BB962C8B-B14F-4D97-AF65-F5344CB8AC3E}">
        <p14:creationId xmlns:p14="http://schemas.microsoft.com/office/powerpoint/2010/main" val="3194241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F23889D-A2B8-4E26-B1B2-E48AFF982095}" type="slidenum">
              <a:rPr lang="es-CL" smtClean="0"/>
              <a:t>3</a:t>
            </a:fld>
            <a:endParaRPr lang="es-CL"/>
          </a:p>
        </p:txBody>
      </p:sp>
    </p:spTree>
    <p:extLst>
      <p:ext uri="{BB962C8B-B14F-4D97-AF65-F5344CB8AC3E}">
        <p14:creationId xmlns:p14="http://schemas.microsoft.com/office/powerpoint/2010/main" val="19020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a:xfrm>
            <a:off x="685800" y="4400549"/>
            <a:ext cx="5486400" cy="4284663"/>
          </a:xfrm>
        </p:spPr>
        <p:txBody>
          <a:bodyPr/>
          <a:lstStyle/>
          <a:p>
            <a:pPr algn="just"/>
            <a:r>
              <a:rPr lang="es-CL" dirty="0"/>
              <a:t>Respecto al riesgo, la severidad de algún evento está definida por la ecuación de la diapositiva, en estas se aplican los 3 componentes necesarios para que CLIMADA trabaje, estos son “Hazard”, “</a:t>
            </a:r>
            <a:r>
              <a:rPr lang="es-CL" dirty="0" err="1"/>
              <a:t>Entity</a:t>
            </a:r>
            <a:r>
              <a:rPr lang="es-CL" dirty="0"/>
              <a:t>”, en este último se encuentran 2 tipos de información; “</a:t>
            </a:r>
            <a:r>
              <a:rPr lang="es-CL" dirty="0" err="1"/>
              <a:t>Exposures</a:t>
            </a:r>
            <a:r>
              <a:rPr lang="es-CL" dirty="0"/>
              <a:t>” e “</a:t>
            </a:r>
            <a:r>
              <a:rPr lang="es-CL" dirty="0" err="1"/>
              <a:t>impact</a:t>
            </a:r>
            <a:r>
              <a:rPr lang="es-CL" dirty="0"/>
              <a:t> </a:t>
            </a:r>
            <a:r>
              <a:rPr lang="es-CL" dirty="0" err="1"/>
              <a:t>function</a:t>
            </a:r>
            <a:r>
              <a:rPr lang="es-CL" dirty="0"/>
              <a:t>”(</a:t>
            </a:r>
            <a:r>
              <a:rPr lang="es-CL" dirty="0" err="1"/>
              <a:t>Fimp</a:t>
            </a:r>
            <a:r>
              <a:rPr lang="es-CL" dirty="0"/>
              <a:t>) y “</a:t>
            </a:r>
            <a:r>
              <a:rPr lang="es-CL" dirty="0" err="1"/>
              <a:t>Engine</a:t>
            </a:r>
            <a:r>
              <a:rPr lang="es-CL" dirty="0"/>
              <a:t>”.</a:t>
            </a:r>
          </a:p>
          <a:p>
            <a:pPr algn="just"/>
            <a:endParaRPr lang="es-CL" dirty="0"/>
          </a:p>
          <a:p>
            <a:pPr algn="just"/>
            <a:r>
              <a:rPr lang="es-CL" dirty="0"/>
              <a:t>Hazard: No es más que el registro de los diferentes eventos naturales que hayan      afectado un área en específico, pueden ser registros de terremotos, tsunamis, tornados, etc. En este aspecto, se debe contar con una gran cantidad de datos:</a:t>
            </a:r>
          </a:p>
          <a:p>
            <a:pPr algn="just"/>
            <a:endParaRPr lang="es-CL" dirty="0"/>
          </a:p>
          <a:p>
            <a:pPr algn="just"/>
            <a:r>
              <a:rPr lang="es-CL" dirty="0"/>
              <a:t>Año, Grupo del desastre, subgrupo, tipo, subtipo (estos 4 últimos categóricos), nombre del evento (no siempre tienen; huracanes si, terremotos no), Entrar criterio (categórica que indica que tipo de daño provocó; fatal, leve, </a:t>
            </a:r>
            <a:r>
              <a:rPr lang="es-CL" dirty="0" err="1"/>
              <a:t>etc</a:t>
            </a:r>
            <a:r>
              <a:rPr lang="es-CL" dirty="0"/>
              <a:t>), país, ISO (abreviación del país), región, continente, locación, origen, asociado a (categórica, más especificaciones de tipos de desastre), asociado a2, respuesta de OFDA (booleano), apelación, declaración, atribución de ayuda (también booleanas), Magnitud, escala utilizada, latitud, longitud, tiempo local, cuenca (categórica), año de inicio, mes de inicio, día de inicio, año de fin, mes de fin, día de fin, muertes totales, </a:t>
            </a:r>
            <a:r>
              <a:rPr lang="es-CL" dirty="0" err="1"/>
              <a:t>N°</a:t>
            </a:r>
            <a:r>
              <a:rPr lang="es-CL" dirty="0"/>
              <a:t> heridos, </a:t>
            </a:r>
            <a:r>
              <a:rPr lang="es-CL" dirty="0" err="1"/>
              <a:t>N°</a:t>
            </a:r>
            <a:r>
              <a:rPr lang="es-CL" dirty="0"/>
              <a:t> sin hogar, total de afectados, costo de reconstrucción, costo de daños, total daños (estas 3 últimas están en US dólares).</a:t>
            </a:r>
          </a:p>
          <a:p>
            <a:pPr algn="just"/>
            <a:endParaRPr lang="es-CL" dirty="0"/>
          </a:p>
          <a:p>
            <a:pPr algn="just"/>
            <a:r>
              <a:rPr lang="es-CL" dirty="0"/>
              <a:t>No obstante, para que las bases puedan ser usadas correctamente por CLIMADA, deben tener otros atributos más que son combinaciones de otros datos, como “</a:t>
            </a:r>
            <a:r>
              <a:rPr lang="es-CL" dirty="0" err="1"/>
              <a:t>dis</a:t>
            </a:r>
            <a:r>
              <a:rPr lang="es-CL" dirty="0"/>
              <a:t> no” que es una mezcla entre el año, un código y el atributo ISO.</a:t>
            </a:r>
          </a:p>
          <a:p>
            <a:pPr algn="just"/>
            <a:endParaRPr lang="es-CL" dirty="0"/>
          </a:p>
        </p:txBody>
      </p:sp>
      <p:sp>
        <p:nvSpPr>
          <p:cNvPr id="4" name="Marcador de número de diapositiva 3"/>
          <p:cNvSpPr>
            <a:spLocks noGrp="1"/>
          </p:cNvSpPr>
          <p:nvPr>
            <p:ph type="sldNum" sz="quarter" idx="5"/>
          </p:nvPr>
        </p:nvSpPr>
        <p:spPr/>
        <p:txBody>
          <a:bodyPr/>
          <a:lstStyle/>
          <a:p>
            <a:fld id="{1D326AD4-24EE-4F2E-A5A1-0007C4D4290B}" type="slidenum">
              <a:rPr lang="es-CL" smtClean="0"/>
              <a:t>7</a:t>
            </a:fld>
            <a:endParaRPr lang="es-CL"/>
          </a:p>
        </p:txBody>
      </p:sp>
    </p:spTree>
    <p:extLst>
      <p:ext uri="{BB962C8B-B14F-4D97-AF65-F5344CB8AC3E}">
        <p14:creationId xmlns:p14="http://schemas.microsoft.com/office/powerpoint/2010/main" val="315449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F23889D-A2B8-4E26-B1B2-E48AFF982095}" type="slidenum">
              <a:rPr lang="es-CL" smtClean="0"/>
              <a:t>14</a:t>
            </a:fld>
            <a:endParaRPr lang="es-CL"/>
          </a:p>
        </p:txBody>
      </p:sp>
    </p:spTree>
    <p:extLst>
      <p:ext uri="{BB962C8B-B14F-4D97-AF65-F5344CB8AC3E}">
        <p14:creationId xmlns:p14="http://schemas.microsoft.com/office/powerpoint/2010/main" val="4146772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a:xfrm>
            <a:off x="685800" y="4400549"/>
            <a:ext cx="5486400" cy="4284663"/>
          </a:xfrm>
        </p:spPr>
        <p:txBody>
          <a:bodyPr/>
          <a:lstStyle/>
          <a:p>
            <a:pPr algn="just"/>
            <a:r>
              <a:rPr lang="es-CL" dirty="0"/>
              <a:t>Respecto al riesgo, la severidad de algún evento está definida por la ecuación de la diapositiva, en estas se aplican los 3 componentes necesarios para que CLIMADA trabaje, estos son “Hazard”, “</a:t>
            </a:r>
            <a:r>
              <a:rPr lang="es-CL" dirty="0" err="1"/>
              <a:t>Entity</a:t>
            </a:r>
            <a:r>
              <a:rPr lang="es-CL" dirty="0"/>
              <a:t>”, en este último se encuentran 2 tipos de información; “</a:t>
            </a:r>
            <a:r>
              <a:rPr lang="es-CL" dirty="0" err="1"/>
              <a:t>Exposures</a:t>
            </a:r>
            <a:r>
              <a:rPr lang="es-CL" dirty="0"/>
              <a:t>” e “</a:t>
            </a:r>
            <a:r>
              <a:rPr lang="es-CL" dirty="0" err="1"/>
              <a:t>impact</a:t>
            </a:r>
            <a:r>
              <a:rPr lang="es-CL" dirty="0"/>
              <a:t> </a:t>
            </a:r>
            <a:r>
              <a:rPr lang="es-CL" dirty="0" err="1"/>
              <a:t>function</a:t>
            </a:r>
            <a:r>
              <a:rPr lang="es-CL" dirty="0"/>
              <a:t>”(</a:t>
            </a:r>
            <a:r>
              <a:rPr lang="es-CL" dirty="0" err="1"/>
              <a:t>Fimp</a:t>
            </a:r>
            <a:r>
              <a:rPr lang="es-CL" dirty="0"/>
              <a:t>) y “</a:t>
            </a:r>
            <a:r>
              <a:rPr lang="es-CL" dirty="0" err="1"/>
              <a:t>Engine</a:t>
            </a:r>
            <a:r>
              <a:rPr lang="es-CL" dirty="0"/>
              <a:t>”.</a:t>
            </a:r>
          </a:p>
          <a:p>
            <a:pPr algn="just"/>
            <a:endParaRPr lang="es-CL" dirty="0"/>
          </a:p>
          <a:p>
            <a:pPr algn="just"/>
            <a:r>
              <a:rPr lang="es-CL" dirty="0"/>
              <a:t>Hazard: No es más que el registro de los diferentes eventos naturales que hayan      afectado un área en específico, pueden ser registros de terremotos, tsunamis, tornados, etc. En este aspecto, se debe contar con una gran cantidad de datos:</a:t>
            </a:r>
          </a:p>
          <a:p>
            <a:pPr algn="just"/>
            <a:endParaRPr lang="es-CL" dirty="0"/>
          </a:p>
          <a:p>
            <a:pPr algn="just"/>
            <a:r>
              <a:rPr lang="es-CL" dirty="0"/>
              <a:t>Año, Grupo del desastre, subgrupo, tipo, subtipo (estos 4 últimos categóricos), nombre del evento (no siempre tienen; huracanes si, terremotos no), Entrar criterio (categórica que indica que tipo de daño provocó; fatal, leve, </a:t>
            </a:r>
            <a:r>
              <a:rPr lang="es-CL" dirty="0" err="1"/>
              <a:t>etc</a:t>
            </a:r>
            <a:r>
              <a:rPr lang="es-CL" dirty="0"/>
              <a:t>), país, ISO (abreviación del país), región, continente, locación, origen, asociado a (categórica, más especificaciones de tipos de desastre), asociado a2, respuesta de OFDA (booleano), apelación, declaración, atribución de ayuda (también booleanas), Magnitud, escala utilizada, latitud, longitud, tiempo local, cuenca (categórica), año de inicio, mes de inicio, día de inicio, año de fin, mes de fin, día de fin, muertes totales, </a:t>
            </a:r>
            <a:r>
              <a:rPr lang="es-CL" dirty="0" err="1"/>
              <a:t>N°</a:t>
            </a:r>
            <a:r>
              <a:rPr lang="es-CL" dirty="0"/>
              <a:t> heridos, </a:t>
            </a:r>
            <a:r>
              <a:rPr lang="es-CL" dirty="0" err="1"/>
              <a:t>N°</a:t>
            </a:r>
            <a:r>
              <a:rPr lang="es-CL" dirty="0"/>
              <a:t> sin hogar, total de afectados, costo de reconstrucción, costo de daños, total daños (estas 3 últimas están en US dólares).</a:t>
            </a:r>
          </a:p>
          <a:p>
            <a:pPr algn="just"/>
            <a:endParaRPr lang="es-CL" dirty="0"/>
          </a:p>
          <a:p>
            <a:pPr algn="just"/>
            <a:r>
              <a:rPr lang="es-CL" dirty="0"/>
              <a:t>No obstante, para que las bases puedan ser usadas correctamente por CLIMADA, deben tener otros atributos más que son combinaciones de otros datos, como “</a:t>
            </a:r>
            <a:r>
              <a:rPr lang="es-CL" dirty="0" err="1"/>
              <a:t>dis</a:t>
            </a:r>
            <a:r>
              <a:rPr lang="es-CL" dirty="0"/>
              <a:t> no” que es una mezcla entre el año, un código y el atributo ISO.</a:t>
            </a:r>
          </a:p>
          <a:p>
            <a:pPr algn="just"/>
            <a:endParaRPr lang="es-CL" dirty="0"/>
          </a:p>
        </p:txBody>
      </p:sp>
      <p:sp>
        <p:nvSpPr>
          <p:cNvPr id="4" name="Marcador de número de diapositiva 3"/>
          <p:cNvSpPr>
            <a:spLocks noGrp="1"/>
          </p:cNvSpPr>
          <p:nvPr>
            <p:ph type="sldNum" sz="quarter" idx="5"/>
          </p:nvPr>
        </p:nvSpPr>
        <p:spPr/>
        <p:txBody>
          <a:bodyPr/>
          <a:lstStyle/>
          <a:p>
            <a:fld id="{1D326AD4-24EE-4F2E-A5A1-0007C4D4290B}" type="slidenum">
              <a:rPr lang="es-CL" smtClean="0"/>
              <a:t>15</a:t>
            </a:fld>
            <a:endParaRPr lang="es-CL"/>
          </a:p>
        </p:txBody>
      </p:sp>
    </p:spTree>
    <p:extLst>
      <p:ext uri="{BB962C8B-B14F-4D97-AF65-F5344CB8AC3E}">
        <p14:creationId xmlns:p14="http://schemas.microsoft.com/office/powerpoint/2010/main" val="124807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F23889D-A2B8-4E26-B1B2-E48AFF982095}" type="slidenum">
              <a:rPr lang="es-CL" smtClean="0"/>
              <a:t>19</a:t>
            </a:fld>
            <a:endParaRPr lang="es-CL"/>
          </a:p>
        </p:txBody>
      </p:sp>
    </p:spTree>
    <p:extLst>
      <p:ext uri="{BB962C8B-B14F-4D97-AF65-F5344CB8AC3E}">
        <p14:creationId xmlns:p14="http://schemas.microsoft.com/office/powerpoint/2010/main" val="4113681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4D60E-055A-4996-AAE5-187F87778D9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C10710C8-AFED-4A14-B6B1-FB11FDA089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74517255-A017-4440-AFDD-718176BCA9A6}"/>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5" name="Marcador de pie de página 4">
            <a:extLst>
              <a:ext uri="{FF2B5EF4-FFF2-40B4-BE49-F238E27FC236}">
                <a16:creationId xmlns:a16="http://schemas.microsoft.com/office/drawing/2014/main" id="{BCDDFEAE-46C6-4524-9BF6-7D56CE21B39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F56BE48-0A2B-4142-8751-370ED06CE24D}"/>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2711508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F1F28A-5DD2-40FB-BF4D-42A49E23B35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35CBE7C8-029E-43D9-A23F-893D0F2C21E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38A56C2-3159-4DC1-80E7-0207A1DB615B}"/>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5" name="Marcador de pie de página 4">
            <a:extLst>
              <a:ext uri="{FF2B5EF4-FFF2-40B4-BE49-F238E27FC236}">
                <a16:creationId xmlns:a16="http://schemas.microsoft.com/office/drawing/2014/main" id="{0C265BBD-0715-4678-A575-1BBD44179C3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F38F7DF-7BD8-4C45-BE3B-A8E938E625D2}"/>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2963116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7FC666-B678-4E22-8146-C4D43185B6C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EA1A155-75F8-4887-AE54-F16213F88A5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BE38FD39-43CF-4F9F-ABB9-4DFC2E4794F3}"/>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5" name="Marcador de pie de página 4">
            <a:extLst>
              <a:ext uri="{FF2B5EF4-FFF2-40B4-BE49-F238E27FC236}">
                <a16:creationId xmlns:a16="http://schemas.microsoft.com/office/drawing/2014/main" id="{BFFD0056-E007-46E6-BAAE-5F43F237575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8A04BAE6-6A1D-462D-A775-B12D17C605B1}"/>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3902076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4471DC-C913-44E9-92A5-EA6E28ABC04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49112F0F-C705-4EF1-8658-AAAF506BC43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0DC21A6-0D67-49A4-8D76-FEFEBFE50724}"/>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5" name="Marcador de pie de página 4">
            <a:extLst>
              <a:ext uri="{FF2B5EF4-FFF2-40B4-BE49-F238E27FC236}">
                <a16:creationId xmlns:a16="http://schemas.microsoft.com/office/drawing/2014/main" id="{8EA4C6AD-C93A-4558-A8FA-07E066969E69}"/>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71194D9-0453-4074-A5AD-6E3FB474E693}"/>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1923519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13F9D-CC36-4DD8-809D-059910159A5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B802B971-1535-4D36-AA51-86F29485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F36F27B-FB27-4826-B478-5A21648E72F2}"/>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5" name="Marcador de pie de página 4">
            <a:extLst>
              <a:ext uri="{FF2B5EF4-FFF2-40B4-BE49-F238E27FC236}">
                <a16:creationId xmlns:a16="http://schemas.microsoft.com/office/drawing/2014/main" id="{225424A9-7558-46BA-8A4F-9B40CEA77BD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5CAB1B1-7E25-47F2-9B6F-4F16753E5A8F}"/>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1006477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CEE8E2-082D-4290-8091-092B083D1BC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D1B4F6A-4DFB-4B53-A848-25604687DE0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9FF79C99-7B60-4223-9916-41E7C7B83AF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EC70F035-014C-49DA-BC62-828B2DA82AFF}"/>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6" name="Marcador de pie de página 5">
            <a:extLst>
              <a:ext uri="{FF2B5EF4-FFF2-40B4-BE49-F238E27FC236}">
                <a16:creationId xmlns:a16="http://schemas.microsoft.com/office/drawing/2014/main" id="{06228BF3-671D-443F-8E33-F1710EE18E6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FD68E48-C6F3-4805-9E84-5D125B9ED8E7}"/>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306725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8E0A3-E0E4-4D06-93F7-C1C4BEBD6F5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CB129F7B-FD60-430C-8028-5ADADB08AB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463F420-E024-47C1-A7C4-3566A51EECB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F561B1BE-B004-4662-AFD2-E298D60CC7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A69B232-6AC5-4720-84BF-2243FAF41DD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45F33F7F-5BF6-40AE-A633-1C597320417A}"/>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8" name="Marcador de pie de página 7">
            <a:extLst>
              <a:ext uri="{FF2B5EF4-FFF2-40B4-BE49-F238E27FC236}">
                <a16:creationId xmlns:a16="http://schemas.microsoft.com/office/drawing/2014/main" id="{CEEFED88-27E0-4024-8C9E-306C4615B680}"/>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242A52BE-2EEF-487D-A6F2-C1E449949A88}"/>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2187754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8FA45-E1EF-4CC0-901F-3555901D0A2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C57C08DC-5E42-470D-9A70-CA9987556623}"/>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4" name="Marcador de pie de página 3">
            <a:extLst>
              <a:ext uri="{FF2B5EF4-FFF2-40B4-BE49-F238E27FC236}">
                <a16:creationId xmlns:a16="http://schemas.microsoft.com/office/drawing/2014/main" id="{5AC22694-EDF0-45E8-B12D-0714E9534C35}"/>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0EC267D6-EF5F-4722-8C4A-44B8ADB4AAF0}"/>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223587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0E89500-83EF-4FDA-BEC5-F6A0A2878B5B}"/>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3" name="Marcador de pie de página 2">
            <a:extLst>
              <a:ext uri="{FF2B5EF4-FFF2-40B4-BE49-F238E27FC236}">
                <a16:creationId xmlns:a16="http://schemas.microsoft.com/office/drawing/2014/main" id="{18AEBCF1-69C3-4CF4-AE15-DD6BAA0C63FF}"/>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74D953E9-2726-4404-A033-9AB4FEE4B6AD}"/>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3590105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61B3AD-9C2A-4D5D-A4CC-6AB4A4B257F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FBB0D56-CE86-4BED-869F-D52D32FD47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5A85D7C9-F7F2-4302-9700-24805064F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D890796-C255-4FE6-A543-1EC8E8A5E6F0}"/>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6" name="Marcador de pie de página 5">
            <a:extLst>
              <a:ext uri="{FF2B5EF4-FFF2-40B4-BE49-F238E27FC236}">
                <a16:creationId xmlns:a16="http://schemas.microsoft.com/office/drawing/2014/main" id="{AF02F928-9510-497E-9AB8-26928BEA6F04}"/>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F5AB7F17-787E-4E5E-8D4B-E0BF5E0257A5}"/>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34559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73DEB6-1A63-42D8-A3EC-62007FA6AC2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83694FBA-8A0A-470A-88F5-F48D59A1C6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1D1D09B8-03CE-4096-A069-B195EB863E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858338F-D01F-4FB2-8246-330FF9C815CB}"/>
              </a:ext>
            </a:extLst>
          </p:cNvPr>
          <p:cNvSpPr>
            <a:spLocks noGrp="1"/>
          </p:cNvSpPr>
          <p:nvPr>
            <p:ph type="dt" sz="half" idx="10"/>
          </p:nvPr>
        </p:nvSpPr>
        <p:spPr/>
        <p:txBody>
          <a:bodyPr/>
          <a:lstStyle/>
          <a:p>
            <a:fld id="{DD017ED2-C032-4316-8EC4-5B37E13C8CDF}" type="datetimeFigureOut">
              <a:rPr lang="es-CL" smtClean="0"/>
              <a:t>14-11-2021</a:t>
            </a:fld>
            <a:endParaRPr lang="es-CL"/>
          </a:p>
        </p:txBody>
      </p:sp>
      <p:sp>
        <p:nvSpPr>
          <p:cNvPr id="6" name="Marcador de pie de página 5">
            <a:extLst>
              <a:ext uri="{FF2B5EF4-FFF2-40B4-BE49-F238E27FC236}">
                <a16:creationId xmlns:a16="http://schemas.microsoft.com/office/drawing/2014/main" id="{AE7261C2-8AC0-4F7F-83B1-C3AE794580ED}"/>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AD91A343-6162-499B-878F-9718582F1C74}"/>
              </a:ext>
            </a:extLst>
          </p:cNvPr>
          <p:cNvSpPr>
            <a:spLocks noGrp="1"/>
          </p:cNvSpPr>
          <p:nvPr>
            <p:ph type="sldNum" sz="quarter" idx="12"/>
          </p:nvPr>
        </p:nvSpPr>
        <p:spPr/>
        <p:txBody>
          <a:bodyPr/>
          <a:lstStyle/>
          <a:p>
            <a:fld id="{AE36CFCA-236F-4A11-8DB0-57C4482BBB75}" type="slidenum">
              <a:rPr lang="es-CL" smtClean="0"/>
              <a:t>‹Nº›</a:t>
            </a:fld>
            <a:endParaRPr lang="es-CL"/>
          </a:p>
        </p:txBody>
      </p:sp>
    </p:spTree>
    <p:extLst>
      <p:ext uri="{BB962C8B-B14F-4D97-AF65-F5344CB8AC3E}">
        <p14:creationId xmlns:p14="http://schemas.microsoft.com/office/powerpoint/2010/main" val="3840211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790D9B-E75F-4B22-9E96-67B65272D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DFC6112F-250D-491A-B6EE-409E841AD2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CCE1D9E9-5146-4ADA-AEC2-FE34BFE19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017ED2-C032-4316-8EC4-5B37E13C8CDF}" type="datetimeFigureOut">
              <a:rPr lang="es-CL" smtClean="0"/>
              <a:t>14-11-2021</a:t>
            </a:fld>
            <a:endParaRPr lang="es-CL"/>
          </a:p>
        </p:txBody>
      </p:sp>
      <p:sp>
        <p:nvSpPr>
          <p:cNvPr id="5" name="Marcador de pie de página 4">
            <a:extLst>
              <a:ext uri="{FF2B5EF4-FFF2-40B4-BE49-F238E27FC236}">
                <a16:creationId xmlns:a16="http://schemas.microsoft.com/office/drawing/2014/main" id="{7F5CF8AC-3D94-49DB-83F6-34036FFF7C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10CFDD83-55AE-4E67-BB9B-3A542EAA1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36CFCA-236F-4A11-8DB0-57C4482BBB75}" type="slidenum">
              <a:rPr lang="es-CL" smtClean="0"/>
              <a:t>‹Nº›</a:t>
            </a:fld>
            <a:endParaRPr lang="es-CL"/>
          </a:p>
        </p:txBody>
      </p:sp>
    </p:spTree>
    <p:extLst>
      <p:ext uri="{BB962C8B-B14F-4D97-AF65-F5344CB8AC3E}">
        <p14:creationId xmlns:p14="http://schemas.microsoft.com/office/powerpoint/2010/main" val="700096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2.png"/><Relationship Id="rId7" Type="http://schemas.openxmlformats.org/officeDocument/2006/relationships/image" Target="../media/image53.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9.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gif"/></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D1C33-90D7-475D-9AE7-899A9A8BB245}"/>
              </a:ext>
            </a:extLst>
          </p:cNvPr>
          <p:cNvSpPr>
            <a:spLocks noGrp="1"/>
          </p:cNvSpPr>
          <p:nvPr>
            <p:ph type="ctrTitle"/>
          </p:nvPr>
        </p:nvSpPr>
        <p:spPr/>
        <p:txBody>
          <a:bodyPr/>
          <a:lstStyle/>
          <a:p>
            <a:endParaRPr lang="es-CL"/>
          </a:p>
        </p:txBody>
      </p:sp>
      <p:sp>
        <p:nvSpPr>
          <p:cNvPr id="3" name="Subtítulo 2">
            <a:extLst>
              <a:ext uri="{FF2B5EF4-FFF2-40B4-BE49-F238E27FC236}">
                <a16:creationId xmlns:a16="http://schemas.microsoft.com/office/drawing/2014/main" id="{2DFD06D2-0CBB-4F26-8A9C-870D537DF370}"/>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8FA82011-63DD-4C0C-B1BC-356BED24F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 y="4283691"/>
            <a:ext cx="12192000" cy="2574309"/>
          </a:xfrm>
          <a:prstGeom prst="rect">
            <a:avLst/>
          </a:prstGeom>
        </p:spPr>
      </p:pic>
      <p:sp>
        <p:nvSpPr>
          <p:cNvPr id="6" name="CuadroTexto 5">
            <a:extLst>
              <a:ext uri="{FF2B5EF4-FFF2-40B4-BE49-F238E27FC236}">
                <a16:creationId xmlns:a16="http://schemas.microsoft.com/office/drawing/2014/main" id="{56308E27-E85E-4075-94EA-2708EE7A9D61}"/>
              </a:ext>
            </a:extLst>
          </p:cNvPr>
          <p:cNvSpPr txBox="1"/>
          <p:nvPr/>
        </p:nvSpPr>
        <p:spPr>
          <a:xfrm>
            <a:off x="2779193" y="4850474"/>
            <a:ext cx="6633611" cy="1569660"/>
          </a:xfrm>
          <a:prstGeom prst="rect">
            <a:avLst/>
          </a:prstGeom>
          <a:noFill/>
        </p:spPr>
        <p:txBody>
          <a:bodyPr wrap="square" rtlCol="0">
            <a:spAutoFit/>
          </a:bodyPr>
          <a:lstStyle/>
          <a:p>
            <a:pPr algn="ctr"/>
            <a:r>
              <a:rPr lang="es-CL" sz="3200" b="1" dirty="0">
                <a:solidFill>
                  <a:schemeClr val="bg1"/>
                </a:solidFill>
                <a:latin typeface="Gill Sans MT" panose="020B0502020104020203" pitchFamily="34" charset="0"/>
              </a:rPr>
              <a:t>DIPLOMADOS</a:t>
            </a:r>
          </a:p>
          <a:p>
            <a:pPr algn="ctr"/>
            <a:r>
              <a:rPr lang="es-CL" sz="3200" b="1" dirty="0">
                <a:solidFill>
                  <a:schemeClr val="bg1"/>
                </a:solidFill>
                <a:latin typeface="Gill Sans MT" panose="020B0502020104020203" pitchFamily="34" charset="0"/>
              </a:rPr>
              <a:t>Competitividad y Adaptación al cambio</a:t>
            </a:r>
          </a:p>
        </p:txBody>
      </p:sp>
      <p:sp>
        <p:nvSpPr>
          <p:cNvPr id="7" name="Forma libre: forma 6">
            <a:extLst>
              <a:ext uri="{FF2B5EF4-FFF2-40B4-BE49-F238E27FC236}">
                <a16:creationId xmlns:a16="http://schemas.microsoft.com/office/drawing/2014/main" id="{172C30D2-3B3D-411A-98F5-123FDD4AAD42}"/>
              </a:ext>
            </a:extLst>
          </p:cNvPr>
          <p:cNvSpPr/>
          <p:nvPr/>
        </p:nvSpPr>
        <p:spPr>
          <a:xfrm rot="5400000">
            <a:off x="3805240" y="-3819528"/>
            <a:ext cx="4581526" cy="12192006"/>
          </a:xfrm>
          <a:custGeom>
            <a:avLst/>
            <a:gdLst>
              <a:gd name="connsiteX0" fmla="*/ 348765 w 4581528"/>
              <a:gd name="connsiteY0" fmla="*/ 0 h 12192005"/>
              <a:gd name="connsiteX1" fmla="*/ 4581528 w 4581528"/>
              <a:gd name="connsiteY1" fmla="*/ 0 h 12192005"/>
              <a:gd name="connsiteX2" fmla="*/ 4188474 w 4581528"/>
              <a:gd name="connsiteY2" fmla="*/ 5187466 h 12192005"/>
              <a:gd name="connsiteX3" fmla="*/ 348764 w 4581528"/>
              <a:gd name="connsiteY3" fmla="*/ 12192005 h 12192005"/>
              <a:gd name="connsiteX4" fmla="*/ 4188473 w 4581528"/>
              <a:gd name="connsiteY4" fmla="*/ 7004539 h 12192005"/>
              <a:gd name="connsiteX5" fmla="*/ 4581527 w 4581528"/>
              <a:gd name="connsiteY5" fmla="*/ 12192005 h 12192005"/>
              <a:gd name="connsiteX6" fmla="*/ 0 w 4581528"/>
              <a:gd name="connsiteY6" fmla="*/ 11988385 h 12192005"/>
              <a:gd name="connsiteX7" fmla="*/ 0 w 4581528"/>
              <a:gd name="connsiteY7" fmla="*/ 203615 h 12192005"/>
              <a:gd name="connsiteX8" fmla="*/ 4434839 w 4581528"/>
              <a:gd name="connsiteY8" fmla="*/ 6096000 h 1219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1528" h="12192005">
                <a:moveTo>
                  <a:pt x="348765" y="0"/>
                </a:moveTo>
                <a:lnTo>
                  <a:pt x="4581528" y="0"/>
                </a:lnTo>
                <a:lnTo>
                  <a:pt x="4188474" y="5187466"/>
                </a:lnTo>
                <a:close/>
                <a:moveTo>
                  <a:pt x="348764" y="12192005"/>
                </a:moveTo>
                <a:lnTo>
                  <a:pt x="4188473" y="7004539"/>
                </a:lnTo>
                <a:lnTo>
                  <a:pt x="4581527" y="12192005"/>
                </a:lnTo>
                <a:close/>
                <a:moveTo>
                  <a:pt x="0" y="11988385"/>
                </a:moveTo>
                <a:lnTo>
                  <a:pt x="0" y="203615"/>
                </a:lnTo>
                <a:lnTo>
                  <a:pt x="4434839" y="6096000"/>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dirty="0"/>
          </a:p>
        </p:txBody>
      </p:sp>
      <p:sp>
        <p:nvSpPr>
          <p:cNvPr id="9" name="CuadroTexto 8">
            <a:extLst>
              <a:ext uri="{FF2B5EF4-FFF2-40B4-BE49-F238E27FC236}">
                <a16:creationId xmlns:a16="http://schemas.microsoft.com/office/drawing/2014/main" id="{49148E5F-E65D-4F49-B6D0-745EE6AF212F}"/>
              </a:ext>
            </a:extLst>
          </p:cNvPr>
          <p:cNvSpPr txBox="1"/>
          <p:nvPr/>
        </p:nvSpPr>
        <p:spPr>
          <a:xfrm>
            <a:off x="212033" y="5932974"/>
            <a:ext cx="2567153" cy="646331"/>
          </a:xfrm>
          <a:prstGeom prst="rect">
            <a:avLst/>
          </a:prstGeom>
          <a:noFill/>
        </p:spPr>
        <p:txBody>
          <a:bodyPr wrap="square" rtlCol="0">
            <a:spAutoFit/>
          </a:bodyPr>
          <a:lstStyle/>
          <a:p>
            <a:r>
              <a:rPr lang="es-CL" dirty="0">
                <a:latin typeface="Gill Sans MT Condensed" panose="020B0506020104020203" pitchFamily="34" charset="0"/>
              </a:rPr>
              <a:t>Alumno:	Aspee Felipe</a:t>
            </a:r>
          </a:p>
          <a:p>
            <a:r>
              <a:rPr lang="es-CL" dirty="0">
                <a:latin typeface="Gill Sans MT Condensed" panose="020B0506020104020203" pitchFamily="34" charset="0"/>
              </a:rPr>
              <a:t>	Yorio, Francisco</a:t>
            </a:r>
          </a:p>
        </p:txBody>
      </p:sp>
    </p:spTree>
    <p:extLst>
      <p:ext uri="{BB962C8B-B14F-4D97-AF65-F5344CB8AC3E}">
        <p14:creationId xmlns:p14="http://schemas.microsoft.com/office/powerpoint/2010/main" val="3390750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F04E798-3AF7-484D-A8A3-602610E2C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 y="5018626"/>
            <a:ext cx="12193347" cy="8128897"/>
          </a:xfrm>
          <a:prstGeom prst="rect">
            <a:avLst/>
          </a:prstGeom>
        </p:spPr>
      </p:pic>
      <p:pic>
        <p:nvPicPr>
          <p:cNvPr id="3" name="Imagen 2">
            <a:extLst>
              <a:ext uri="{FF2B5EF4-FFF2-40B4-BE49-F238E27FC236}">
                <a16:creationId xmlns:a16="http://schemas.microsoft.com/office/drawing/2014/main" id="{0F63B140-716A-400B-B302-EA8A1FFDD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54" y="88045"/>
            <a:ext cx="1871721" cy="1132927"/>
          </a:xfrm>
          <a:prstGeom prst="rect">
            <a:avLst/>
          </a:prstGeom>
        </p:spPr>
      </p:pic>
      <p:sp>
        <p:nvSpPr>
          <p:cNvPr id="12" name="CuadroTexto 11">
            <a:extLst>
              <a:ext uri="{FF2B5EF4-FFF2-40B4-BE49-F238E27FC236}">
                <a16:creationId xmlns:a16="http://schemas.microsoft.com/office/drawing/2014/main" id="{1B892725-9F6B-4697-AFA3-A3EF562F54EB}"/>
              </a:ext>
            </a:extLst>
          </p:cNvPr>
          <p:cNvSpPr txBox="1"/>
          <p:nvPr/>
        </p:nvSpPr>
        <p:spPr>
          <a:xfrm>
            <a:off x="-3077537" y="423675"/>
            <a:ext cx="17957516" cy="461665"/>
          </a:xfrm>
          <a:prstGeom prst="rect">
            <a:avLst/>
          </a:prstGeom>
          <a:noFill/>
        </p:spPr>
        <p:txBody>
          <a:bodyPr wrap="square" rtlCol="0">
            <a:spAutoFit/>
          </a:bodyPr>
          <a:lstStyle/>
          <a:p>
            <a:pPr algn="ctr"/>
            <a:r>
              <a:rPr lang="es-MX" sz="2400" b="1" dirty="0">
                <a:latin typeface="Gill Sans MT" panose="020B0502020104020203" pitchFamily="34" charset="0"/>
              </a:rPr>
              <a:t>DIPLOMA EN FINANZAS V1</a:t>
            </a:r>
            <a:endParaRPr lang="es-CL" sz="6000" b="1" dirty="0">
              <a:latin typeface="Gill Sans MT" panose="020B0502020104020203" pitchFamily="34" charset="0"/>
            </a:endParaRPr>
          </a:p>
        </p:txBody>
      </p:sp>
      <p:pic>
        <p:nvPicPr>
          <p:cNvPr id="4098" name="Picture 2">
            <a:extLst>
              <a:ext uri="{FF2B5EF4-FFF2-40B4-BE49-F238E27FC236}">
                <a16:creationId xmlns:a16="http://schemas.microsoft.com/office/drawing/2014/main" id="{FBA5316C-4D6D-4E21-8BD8-38B81A9BBC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2415" y="1018615"/>
            <a:ext cx="6826824" cy="512883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0EDADD2-45C1-4591-A889-C663762E322B}"/>
              </a:ext>
            </a:extLst>
          </p:cNvPr>
          <p:cNvSpPr txBox="1"/>
          <p:nvPr/>
        </p:nvSpPr>
        <p:spPr>
          <a:xfrm>
            <a:off x="0" y="1707719"/>
            <a:ext cx="6826823" cy="2677656"/>
          </a:xfrm>
          <a:prstGeom prst="rect">
            <a:avLst/>
          </a:prstGeom>
          <a:noFill/>
        </p:spPr>
        <p:txBody>
          <a:bodyPr wrap="square" rtlCol="0">
            <a:spAutoFit/>
          </a:bodyPr>
          <a:lstStyle/>
          <a:p>
            <a:pPr algn="just"/>
            <a:r>
              <a:rPr lang="es-CL" sz="2800" dirty="0">
                <a:latin typeface="Gill Sans MT" panose="020B0502020104020203" pitchFamily="34" charset="0"/>
              </a:rPr>
              <a:t>Total diplomados:  	5</a:t>
            </a:r>
          </a:p>
          <a:p>
            <a:pPr algn="just"/>
            <a:r>
              <a:rPr lang="es-CL" sz="2800" dirty="0">
                <a:latin typeface="Gill Sans MT" panose="020B0502020104020203" pitchFamily="34" charset="0"/>
              </a:rPr>
              <a:t>Top:    		2</a:t>
            </a:r>
          </a:p>
          <a:p>
            <a:pPr algn="just"/>
            <a:r>
              <a:rPr lang="es-CL" sz="2800" dirty="0">
                <a:latin typeface="Gill Sans MT" panose="020B0502020104020203" pitchFamily="34" charset="0"/>
              </a:rPr>
              <a:t>Fuera:       		3</a:t>
            </a:r>
          </a:p>
          <a:p>
            <a:pPr algn="just"/>
            <a:r>
              <a:rPr lang="es-CL" sz="2800" dirty="0">
                <a:latin typeface="Gill Sans MT" panose="020B0502020104020203" pitchFamily="34" charset="0"/>
              </a:rPr>
              <a:t>Más caro:		</a:t>
            </a:r>
            <a:r>
              <a:rPr lang="es-CL" sz="2800" dirty="0" err="1">
                <a:latin typeface="Gill Sans MT" panose="020B0502020104020203" pitchFamily="34" charset="0"/>
              </a:rPr>
              <a:t>UCh</a:t>
            </a:r>
            <a:endParaRPr lang="es-CL" sz="2800" dirty="0">
              <a:latin typeface="Gill Sans MT" panose="020B0502020104020203" pitchFamily="34" charset="0"/>
            </a:endParaRPr>
          </a:p>
          <a:p>
            <a:pPr algn="just"/>
            <a:r>
              <a:rPr lang="es-CL" sz="2800" dirty="0">
                <a:latin typeface="Gill Sans MT" panose="020B0502020104020203" pitchFamily="34" charset="0"/>
              </a:rPr>
              <a:t>UTEM:		Más 							corto y barato</a:t>
            </a:r>
          </a:p>
        </p:txBody>
      </p:sp>
    </p:spTree>
    <p:extLst>
      <p:ext uri="{BB962C8B-B14F-4D97-AF65-F5344CB8AC3E}">
        <p14:creationId xmlns:p14="http://schemas.microsoft.com/office/powerpoint/2010/main" val="884834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DFCC458C-0C6E-41F5-8D94-6DE59D18FB57}"/>
              </a:ext>
            </a:extLst>
          </p:cNvPr>
          <p:cNvGrpSpPr/>
          <p:nvPr/>
        </p:nvGrpSpPr>
        <p:grpSpPr>
          <a:xfrm>
            <a:off x="-124937" y="-1"/>
            <a:ext cx="12434168" cy="7019779"/>
            <a:chOff x="-124937" y="-1"/>
            <a:chExt cx="12434168" cy="7019779"/>
          </a:xfrm>
        </p:grpSpPr>
        <p:sp>
          <p:nvSpPr>
            <p:cNvPr id="5" name="Triángulo isósceles 4">
              <a:extLst>
                <a:ext uri="{FF2B5EF4-FFF2-40B4-BE49-F238E27FC236}">
                  <a16:creationId xmlns:a16="http://schemas.microsoft.com/office/drawing/2014/main" id="{010CF345-495B-4236-AD43-EC0B52BDD6A2}"/>
                </a:ext>
              </a:extLst>
            </p:cNvPr>
            <p:cNvSpPr/>
            <p:nvPr/>
          </p:nvSpPr>
          <p:spPr>
            <a:xfrm rot="10800000">
              <a:off x="-124937" y="-1"/>
              <a:ext cx="5174792" cy="3652012"/>
            </a:xfrm>
            <a:prstGeom prst="triangle">
              <a:avLst>
                <a:gd name="adj" fmla="val 100000"/>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riángulo isósceles 5">
              <a:extLst>
                <a:ext uri="{FF2B5EF4-FFF2-40B4-BE49-F238E27FC236}">
                  <a16:creationId xmlns:a16="http://schemas.microsoft.com/office/drawing/2014/main" id="{7394787E-3047-4D8A-AA69-DD3ED679EDDC}"/>
                </a:ext>
              </a:extLst>
            </p:cNvPr>
            <p:cNvSpPr/>
            <p:nvPr/>
          </p:nvSpPr>
          <p:spPr>
            <a:xfrm>
              <a:off x="7134439" y="2498034"/>
              <a:ext cx="5174792" cy="4521744"/>
            </a:xfrm>
            <a:prstGeom prst="triangle">
              <a:avLst>
                <a:gd name="adj" fmla="val 100000"/>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3" name="Imagen 2">
            <a:extLst>
              <a:ext uri="{FF2B5EF4-FFF2-40B4-BE49-F238E27FC236}">
                <a16:creationId xmlns:a16="http://schemas.microsoft.com/office/drawing/2014/main" id="{69094D39-5A82-4BA9-9FDF-E3CD14747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11" y="128540"/>
            <a:ext cx="1609808" cy="1090669"/>
          </a:xfrm>
          <a:prstGeom prst="rect">
            <a:avLst/>
          </a:prstGeom>
        </p:spPr>
      </p:pic>
      <p:sp>
        <p:nvSpPr>
          <p:cNvPr id="15" name="CuadroTexto 14">
            <a:extLst>
              <a:ext uri="{FF2B5EF4-FFF2-40B4-BE49-F238E27FC236}">
                <a16:creationId xmlns:a16="http://schemas.microsoft.com/office/drawing/2014/main" id="{35564E19-B41D-4665-8575-6D0BF99D83B7}"/>
              </a:ext>
            </a:extLst>
          </p:cNvPr>
          <p:cNvSpPr txBox="1"/>
          <p:nvPr/>
        </p:nvSpPr>
        <p:spPr>
          <a:xfrm>
            <a:off x="-6478366" y="271364"/>
            <a:ext cx="30157966" cy="844914"/>
          </a:xfrm>
          <a:prstGeom prst="rect">
            <a:avLst/>
          </a:prstGeom>
          <a:noFill/>
        </p:spPr>
        <p:txBody>
          <a:bodyPr wrap="square" rtlCol="0">
            <a:spAutoFit/>
          </a:bodyPr>
          <a:lstStyle/>
          <a:p>
            <a:pPr algn="ctr"/>
            <a:r>
              <a:rPr lang="es-MX" sz="2400" b="1" dirty="0">
                <a:latin typeface="Gill Sans MT" panose="020B0502020104020203" pitchFamily="34" charset="0"/>
              </a:rPr>
              <a:t>DIPLOMADO EN ESTRATEGIA Y CONTROL</a:t>
            </a:r>
          </a:p>
          <a:p>
            <a:pPr algn="ctr"/>
            <a:r>
              <a:rPr lang="es-MX" sz="2400" b="1" dirty="0">
                <a:latin typeface="Gill Sans MT" panose="020B0502020104020203" pitchFamily="34" charset="0"/>
              </a:rPr>
              <a:t> DE GESTIÓN</a:t>
            </a:r>
          </a:p>
        </p:txBody>
      </p:sp>
      <p:pic>
        <p:nvPicPr>
          <p:cNvPr id="6146" name="Picture 2">
            <a:extLst>
              <a:ext uri="{FF2B5EF4-FFF2-40B4-BE49-F238E27FC236}">
                <a16:creationId xmlns:a16="http://schemas.microsoft.com/office/drawing/2014/main" id="{80329FCB-AC9D-4092-B45B-54F74FFE9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603" y="1180541"/>
            <a:ext cx="7083188" cy="548567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2BD7D77-F154-49DE-B97E-5D27BB699379}"/>
              </a:ext>
            </a:extLst>
          </p:cNvPr>
          <p:cNvSpPr txBox="1"/>
          <p:nvPr/>
        </p:nvSpPr>
        <p:spPr>
          <a:xfrm>
            <a:off x="0" y="3478093"/>
            <a:ext cx="6343150" cy="3108543"/>
          </a:xfrm>
          <a:prstGeom prst="rect">
            <a:avLst/>
          </a:prstGeom>
          <a:noFill/>
        </p:spPr>
        <p:txBody>
          <a:bodyPr wrap="square" rtlCol="0">
            <a:spAutoFit/>
          </a:bodyPr>
          <a:lstStyle/>
          <a:p>
            <a:pPr algn="just"/>
            <a:r>
              <a:rPr lang="es-CL" sz="2800" dirty="0">
                <a:latin typeface="Gill Sans MT" panose="020B0502020104020203" pitchFamily="34" charset="0"/>
              </a:rPr>
              <a:t>Total diplomados:  	6</a:t>
            </a:r>
          </a:p>
          <a:p>
            <a:pPr algn="just"/>
            <a:r>
              <a:rPr lang="es-CL" sz="2800" dirty="0">
                <a:latin typeface="Gill Sans MT" panose="020B0502020104020203" pitchFamily="34" charset="0"/>
              </a:rPr>
              <a:t>Top:    		1</a:t>
            </a:r>
          </a:p>
          <a:p>
            <a:pPr algn="just"/>
            <a:r>
              <a:rPr lang="es-CL" sz="2800" dirty="0">
                <a:latin typeface="Gill Sans MT" panose="020B0502020104020203" pitchFamily="34" charset="0"/>
              </a:rPr>
              <a:t>Fuera:       		5</a:t>
            </a:r>
          </a:p>
          <a:p>
            <a:pPr algn="just"/>
            <a:r>
              <a:rPr lang="es-CL" sz="2800" dirty="0">
                <a:latin typeface="Gill Sans MT" panose="020B0502020104020203" pitchFamily="34" charset="0"/>
              </a:rPr>
              <a:t>Más caro:		UNAP</a:t>
            </a:r>
          </a:p>
          <a:p>
            <a:pPr algn="just"/>
            <a:r>
              <a:rPr lang="es-CL" sz="2800" dirty="0">
                <a:latin typeface="Gill Sans MT" panose="020B0502020104020203" pitchFamily="34" charset="0"/>
              </a:rPr>
              <a:t>Observación:	2 UCEN</a:t>
            </a:r>
          </a:p>
          <a:p>
            <a:pPr algn="just"/>
            <a:r>
              <a:rPr lang="es-CL" sz="2800" dirty="0">
                <a:latin typeface="Gill Sans MT" panose="020B0502020104020203" pitchFamily="34" charset="0"/>
              </a:rPr>
              <a:t>UTEM:		Más 						corto y barato</a:t>
            </a:r>
          </a:p>
        </p:txBody>
      </p:sp>
    </p:spTree>
    <p:extLst>
      <p:ext uri="{BB962C8B-B14F-4D97-AF65-F5344CB8AC3E}">
        <p14:creationId xmlns:p14="http://schemas.microsoft.com/office/powerpoint/2010/main" val="86585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forma 1">
            <a:extLst>
              <a:ext uri="{FF2B5EF4-FFF2-40B4-BE49-F238E27FC236}">
                <a16:creationId xmlns:a16="http://schemas.microsoft.com/office/drawing/2014/main" id="{D954AF88-5FC3-47B0-ABA8-DEA6C1269E9C}"/>
              </a:ext>
            </a:extLst>
          </p:cNvPr>
          <p:cNvSpPr/>
          <p:nvPr/>
        </p:nvSpPr>
        <p:spPr>
          <a:xfrm rot="13667719">
            <a:off x="-1622031" y="-5958872"/>
            <a:ext cx="10365927" cy="15472746"/>
          </a:xfrm>
          <a:custGeom>
            <a:avLst/>
            <a:gdLst>
              <a:gd name="connsiteX0" fmla="*/ 5527962 w 9106151"/>
              <a:gd name="connsiteY0" fmla="*/ 1362610 h 14049964"/>
              <a:gd name="connsiteX1" fmla="*/ 2628134 w 9106151"/>
              <a:gd name="connsiteY1" fmla="*/ 3406952 h 14049964"/>
              <a:gd name="connsiteX2" fmla="*/ 1540435 w 9106151"/>
              <a:gd name="connsiteY2" fmla="*/ 0 h 14049964"/>
              <a:gd name="connsiteX3" fmla="*/ 1425465 w 9106151"/>
              <a:gd name="connsiteY3" fmla="*/ 14049964 h 14049964"/>
              <a:gd name="connsiteX4" fmla="*/ 0 w 9106151"/>
              <a:gd name="connsiteY4" fmla="*/ 14049964 h 14049964"/>
              <a:gd name="connsiteX5" fmla="*/ 704622 w 9106151"/>
              <a:gd name="connsiteY5" fmla="*/ 12917594 h 14049964"/>
              <a:gd name="connsiteX6" fmla="*/ 9106151 w 9106151"/>
              <a:gd name="connsiteY6" fmla="*/ 8325099 h 14049964"/>
              <a:gd name="connsiteX7" fmla="*/ 5741703 w 9106151"/>
              <a:gd name="connsiteY7" fmla="*/ 7198679 h 14049964"/>
              <a:gd name="connsiteX8" fmla="*/ 7843224 w 9106151"/>
              <a:gd name="connsiteY8" fmla="*/ 4304890 h 1404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6151" h="14049964">
                <a:moveTo>
                  <a:pt x="5527962" y="1362610"/>
                </a:moveTo>
                <a:lnTo>
                  <a:pt x="2628134" y="3406952"/>
                </a:lnTo>
                <a:lnTo>
                  <a:pt x="1540435" y="0"/>
                </a:lnTo>
                <a:close/>
                <a:moveTo>
                  <a:pt x="1425465" y="14049964"/>
                </a:moveTo>
                <a:lnTo>
                  <a:pt x="0" y="14049964"/>
                </a:lnTo>
                <a:lnTo>
                  <a:pt x="704622" y="12917594"/>
                </a:lnTo>
                <a:close/>
                <a:moveTo>
                  <a:pt x="9106151" y="8325099"/>
                </a:moveTo>
                <a:lnTo>
                  <a:pt x="5741703" y="7198679"/>
                </a:lnTo>
                <a:lnTo>
                  <a:pt x="7843224" y="430489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sp>
        <p:nvSpPr>
          <p:cNvPr id="4" name="CuadroTexto 3">
            <a:extLst>
              <a:ext uri="{FF2B5EF4-FFF2-40B4-BE49-F238E27FC236}">
                <a16:creationId xmlns:a16="http://schemas.microsoft.com/office/drawing/2014/main" id="{FE536B1D-6E4B-4891-A678-2B781FAC41FE}"/>
              </a:ext>
            </a:extLst>
          </p:cNvPr>
          <p:cNvSpPr txBox="1"/>
          <p:nvPr/>
        </p:nvSpPr>
        <p:spPr>
          <a:xfrm>
            <a:off x="1091916" y="740224"/>
            <a:ext cx="10008167" cy="830997"/>
          </a:xfrm>
          <a:prstGeom prst="rect">
            <a:avLst/>
          </a:prstGeom>
          <a:noFill/>
        </p:spPr>
        <p:txBody>
          <a:bodyPr wrap="square" rtlCol="0">
            <a:spAutoFit/>
          </a:bodyPr>
          <a:lstStyle/>
          <a:p>
            <a:pPr algn="ctr"/>
            <a:r>
              <a:rPr lang="es-MX" sz="2400" b="1" dirty="0">
                <a:latin typeface="Gill Sans MT" panose="020B0502020104020203" pitchFamily="34" charset="0"/>
              </a:rPr>
              <a:t>DIPLOMA EN GESTIÓN DE PROCESOS, RECURSOS HUMANOS </a:t>
            </a:r>
          </a:p>
          <a:p>
            <a:pPr algn="ctr"/>
            <a:r>
              <a:rPr lang="es-MX" sz="2400" b="1" dirty="0">
                <a:latin typeface="Gill Sans MT" panose="020B0502020104020203" pitchFamily="34" charset="0"/>
              </a:rPr>
              <a:t>Y ESTRUCTURA MUNICIPAL V2</a:t>
            </a:r>
            <a:endParaRPr lang="es-CL" sz="2400" b="1" dirty="0">
              <a:latin typeface="Gill Sans MT" panose="020B0502020104020203" pitchFamily="34" charset="0"/>
            </a:endParaRPr>
          </a:p>
        </p:txBody>
      </p:sp>
      <p:pic>
        <p:nvPicPr>
          <p:cNvPr id="7" name="Imagen 6">
            <a:extLst>
              <a:ext uri="{FF2B5EF4-FFF2-40B4-BE49-F238E27FC236}">
                <a16:creationId xmlns:a16="http://schemas.microsoft.com/office/drawing/2014/main" id="{6C1118A5-6F0B-4498-B5C5-F4EF0A715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095" y="65054"/>
            <a:ext cx="1801905" cy="1090669"/>
          </a:xfrm>
          <a:prstGeom prst="rect">
            <a:avLst/>
          </a:prstGeom>
        </p:spPr>
      </p:pic>
      <p:pic>
        <p:nvPicPr>
          <p:cNvPr id="10" name="Imagen 9">
            <a:extLst>
              <a:ext uri="{FF2B5EF4-FFF2-40B4-BE49-F238E27FC236}">
                <a16:creationId xmlns:a16="http://schemas.microsoft.com/office/drawing/2014/main" id="{76F53A3B-E070-48AC-B4E8-077A862CA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909" y="0"/>
            <a:ext cx="1060132" cy="718255"/>
          </a:xfrm>
          <a:prstGeom prst="rect">
            <a:avLst/>
          </a:prstGeom>
        </p:spPr>
      </p:pic>
      <p:pic>
        <p:nvPicPr>
          <p:cNvPr id="7170" name="Picture 2">
            <a:extLst>
              <a:ext uri="{FF2B5EF4-FFF2-40B4-BE49-F238E27FC236}">
                <a16:creationId xmlns:a16="http://schemas.microsoft.com/office/drawing/2014/main" id="{23F1D78D-879E-4F2B-8E77-E2790318D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5095" y="1777501"/>
            <a:ext cx="5870499" cy="454635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1D85075E-6958-4F69-95E7-1E627CC8875E}"/>
              </a:ext>
            </a:extLst>
          </p:cNvPr>
          <p:cNvSpPr txBox="1"/>
          <p:nvPr/>
        </p:nvSpPr>
        <p:spPr>
          <a:xfrm>
            <a:off x="273267" y="2245803"/>
            <a:ext cx="4281685" cy="2677656"/>
          </a:xfrm>
          <a:prstGeom prst="rect">
            <a:avLst/>
          </a:prstGeom>
          <a:noFill/>
        </p:spPr>
        <p:txBody>
          <a:bodyPr wrap="square" rtlCol="0">
            <a:spAutoFit/>
          </a:bodyPr>
          <a:lstStyle/>
          <a:p>
            <a:pPr algn="just"/>
            <a:r>
              <a:rPr lang="es-CL" sz="2800" dirty="0">
                <a:latin typeface="Gill Sans MT" panose="020B0502020104020203" pitchFamily="34" charset="0"/>
              </a:rPr>
              <a:t>Total diplomados:  	4</a:t>
            </a:r>
          </a:p>
          <a:p>
            <a:pPr algn="just"/>
            <a:r>
              <a:rPr lang="es-CL" sz="2800" dirty="0">
                <a:latin typeface="Gill Sans MT" panose="020B0502020104020203" pitchFamily="34" charset="0"/>
              </a:rPr>
              <a:t>Top:    		1</a:t>
            </a:r>
          </a:p>
          <a:p>
            <a:pPr algn="just"/>
            <a:r>
              <a:rPr lang="es-CL" sz="2800" dirty="0">
                <a:latin typeface="Gill Sans MT" panose="020B0502020104020203" pitchFamily="34" charset="0"/>
              </a:rPr>
              <a:t>Fuera:       		2</a:t>
            </a:r>
          </a:p>
          <a:p>
            <a:pPr algn="just"/>
            <a:r>
              <a:rPr lang="es-CL" sz="2800" dirty="0">
                <a:latin typeface="Gill Sans MT" panose="020B0502020104020203" pitchFamily="34" charset="0"/>
              </a:rPr>
              <a:t>Más caro:		Austral</a:t>
            </a:r>
          </a:p>
          <a:p>
            <a:pPr algn="just"/>
            <a:r>
              <a:rPr lang="es-CL" sz="2800" dirty="0">
                <a:latin typeface="Gill Sans MT" panose="020B0502020104020203" pitchFamily="34" charset="0"/>
              </a:rPr>
              <a:t>Observación:	2 UTC</a:t>
            </a:r>
          </a:p>
          <a:p>
            <a:pPr algn="just"/>
            <a:r>
              <a:rPr lang="es-CL" sz="2800" dirty="0">
                <a:latin typeface="Gill Sans MT" panose="020B0502020104020203" pitchFamily="34" charset="0"/>
              </a:rPr>
              <a:t>UTEM:		Corto</a:t>
            </a:r>
          </a:p>
        </p:txBody>
      </p:sp>
    </p:spTree>
    <p:extLst>
      <p:ext uri="{BB962C8B-B14F-4D97-AF65-F5344CB8AC3E}">
        <p14:creationId xmlns:p14="http://schemas.microsoft.com/office/powerpoint/2010/main" val="4027086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4EE4196C-F135-4D3B-B00D-1997ADFA7FC7}"/>
              </a:ext>
            </a:extLst>
          </p:cNvPr>
          <p:cNvSpPr/>
          <p:nvPr/>
        </p:nvSpPr>
        <p:spPr>
          <a:xfrm flipH="1">
            <a:off x="-53757" y="-34372"/>
            <a:ext cx="12299516" cy="6892372"/>
          </a:xfrm>
          <a:custGeom>
            <a:avLst/>
            <a:gdLst>
              <a:gd name="connsiteX0" fmla="*/ 53759 w 12299516"/>
              <a:gd name="connsiteY0" fmla="*/ 3463372 h 6892372"/>
              <a:gd name="connsiteX1" fmla="*/ 53759 w 12299516"/>
              <a:gd name="connsiteY1" fmla="*/ 6892372 h 6892372"/>
              <a:gd name="connsiteX2" fmla="*/ 2994151 w 12299516"/>
              <a:gd name="connsiteY2" fmla="*/ 6892372 h 6892372"/>
              <a:gd name="connsiteX3" fmla="*/ 12299516 w 12299516"/>
              <a:gd name="connsiteY3" fmla="*/ 3458966 h 6892372"/>
              <a:gd name="connsiteX4" fmla="*/ 9359124 w 12299516"/>
              <a:gd name="connsiteY4" fmla="*/ 6887966 h 6892372"/>
              <a:gd name="connsiteX5" fmla="*/ 12299516 w 12299516"/>
              <a:gd name="connsiteY5" fmla="*/ 6887966 h 6892372"/>
              <a:gd name="connsiteX6" fmla="*/ 12299516 w 12299516"/>
              <a:gd name="connsiteY6" fmla="*/ 12007 h 6892372"/>
              <a:gd name="connsiteX7" fmla="*/ 8870516 w 12299516"/>
              <a:gd name="connsiteY7" fmla="*/ 12007 h 6892372"/>
              <a:gd name="connsiteX8" fmla="*/ 12299516 w 12299516"/>
              <a:gd name="connsiteY8" fmla="*/ 2952399 h 6892372"/>
              <a:gd name="connsiteX9" fmla="*/ 3429000 w 12299516"/>
              <a:gd name="connsiteY9" fmla="*/ 0 h 6892372"/>
              <a:gd name="connsiteX10" fmla="*/ 0 w 12299516"/>
              <a:gd name="connsiteY10" fmla="*/ 0 h 6892372"/>
              <a:gd name="connsiteX11" fmla="*/ 0 w 12299516"/>
              <a:gd name="connsiteY11" fmla="*/ 2940392 h 689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99516" h="6892372">
                <a:moveTo>
                  <a:pt x="53759" y="3463372"/>
                </a:moveTo>
                <a:lnTo>
                  <a:pt x="53759" y="6892372"/>
                </a:lnTo>
                <a:lnTo>
                  <a:pt x="2994151" y="6892372"/>
                </a:lnTo>
                <a:close/>
                <a:moveTo>
                  <a:pt x="12299516" y="3458966"/>
                </a:moveTo>
                <a:lnTo>
                  <a:pt x="9359124" y="6887966"/>
                </a:lnTo>
                <a:lnTo>
                  <a:pt x="12299516" y="6887966"/>
                </a:lnTo>
                <a:close/>
                <a:moveTo>
                  <a:pt x="12299516" y="12007"/>
                </a:moveTo>
                <a:lnTo>
                  <a:pt x="8870516" y="12007"/>
                </a:lnTo>
                <a:lnTo>
                  <a:pt x="12299516" y="2952399"/>
                </a:lnTo>
                <a:close/>
                <a:moveTo>
                  <a:pt x="3429000" y="0"/>
                </a:moveTo>
                <a:lnTo>
                  <a:pt x="0" y="0"/>
                </a:lnTo>
                <a:lnTo>
                  <a:pt x="0" y="2940392"/>
                </a:lnTo>
                <a:close/>
              </a:path>
            </a:pathLst>
          </a:custGeom>
          <a:blipFill dpi="0" rotWithShape="0">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pic>
        <p:nvPicPr>
          <p:cNvPr id="8" name="Imagen 7">
            <a:extLst>
              <a:ext uri="{FF2B5EF4-FFF2-40B4-BE49-F238E27FC236}">
                <a16:creationId xmlns:a16="http://schemas.microsoft.com/office/drawing/2014/main" id="{FCD09C9A-7456-40FA-A5BE-D27F359E5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52" y="194891"/>
            <a:ext cx="1328874" cy="900332"/>
          </a:xfrm>
          <a:prstGeom prst="rect">
            <a:avLst/>
          </a:prstGeom>
        </p:spPr>
      </p:pic>
      <p:sp>
        <p:nvSpPr>
          <p:cNvPr id="9" name="CuadroTexto 8">
            <a:extLst>
              <a:ext uri="{FF2B5EF4-FFF2-40B4-BE49-F238E27FC236}">
                <a16:creationId xmlns:a16="http://schemas.microsoft.com/office/drawing/2014/main" id="{9EE53032-E9BA-4DD3-A2EE-D6138E860357}"/>
              </a:ext>
            </a:extLst>
          </p:cNvPr>
          <p:cNvSpPr txBox="1"/>
          <p:nvPr/>
        </p:nvSpPr>
        <p:spPr>
          <a:xfrm>
            <a:off x="1743339" y="264226"/>
            <a:ext cx="8705321" cy="830997"/>
          </a:xfrm>
          <a:prstGeom prst="rect">
            <a:avLst/>
          </a:prstGeom>
          <a:noFill/>
        </p:spPr>
        <p:txBody>
          <a:bodyPr wrap="square" rtlCol="0">
            <a:spAutoFit/>
          </a:bodyPr>
          <a:lstStyle/>
          <a:p>
            <a:pPr algn="ctr"/>
            <a:r>
              <a:rPr lang="es-MX" sz="2400" b="1" dirty="0">
                <a:latin typeface="Gill Sans MT" panose="020B0502020104020203" pitchFamily="34" charset="0"/>
              </a:rPr>
              <a:t>DIPLOMA EN GESTIÓN ESTRATÉGICA</a:t>
            </a:r>
          </a:p>
          <a:p>
            <a:pPr algn="ctr"/>
            <a:r>
              <a:rPr lang="es-MX" sz="2400" b="1" dirty="0">
                <a:latin typeface="Gill Sans MT" panose="020B0502020104020203" pitchFamily="34" charset="0"/>
              </a:rPr>
              <a:t>DE PERSONAS</a:t>
            </a:r>
            <a:endParaRPr lang="es-CL" sz="2400" b="1" dirty="0">
              <a:latin typeface="Gill Sans MT" panose="020B0502020104020203" pitchFamily="34" charset="0"/>
            </a:endParaRPr>
          </a:p>
        </p:txBody>
      </p:sp>
      <p:pic>
        <p:nvPicPr>
          <p:cNvPr id="8194" name="Picture 2">
            <a:extLst>
              <a:ext uri="{FF2B5EF4-FFF2-40B4-BE49-F238E27FC236}">
                <a16:creationId xmlns:a16="http://schemas.microsoft.com/office/drawing/2014/main" id="{E24E03A4-CEDB-42AC-B7A8-C236C0FC7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446" y="1384273"/>
            <a:ext cx="4965511" cy="415717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3AC28BF-B7C6-44D9-A7DB-EB9B595E1783}"/>
              </a:ext>
            </a:extLst>
          </p:cNvPr>
          <p:cNvSpPr txBox="1"/>
          <p:nvPr/>
        </p:nvSpPr>
        <p:spPr>
          <a:xfrm>
            <a:off x="1155761" y="1887994"/>
            <a:ext cx="4281685" cy="3539430"/>
          </a:xfrm>
          <a:prstGeom prst="rect">
            <a:avLst/>
          </a:prstGeom>
          <a:noFill/>
        </p:spPr>
        <p:txBody>
          <a:bodyPr wrap="square" rtlCol="0">
            <a:spAutoFit/>
          </a:bodyPr>
          <a:lstStyle/>
          <a:p>
            <a:pPr algn="just"/>
            <a:r>
              <a:rPr lang="es-CL" sz="2800" dirty="0">
                <a:latin typeface="Gill Sans MT" panose="020B0502020104020203" pitchFamily="34" charset="0"/>
              </a:rPr>
              <a:t>Total diplomados:  	8</a:t>
            </a:r>
          </a:p>
          <a:p>
            <a:pPr algn="just"/>
            <a:r>
              <a:rPr lang="es-CL" sz="2800" dirty="0">
                <a:latin typeface="Gill Sans MT" panose="020B0502020104020203" pitchFamily="34" charset="0"/>
              </a:rPr>
              <a:t>Top:    		3</a:t>
            </a:r>
          </a:p>
          <a:p>
            <a:pPr algn="just"/>
            <a:r>
              <a:rPr lang="es-CL" sz="2800" dirty="0">
                <a:latin typeface="Gill Sans MT" panose="020B0502020104020203" pitchFamily="34" charset="0"/>
              </a:rPr>
              <a:t>Fuera:       		5</a:t>
            </a:r>
          </a:p>
          <a:p>
            <a:pPr algn="just"/>
            <a:r>
              <a:rPr lang="es-CL" sz="2800" dirty="0">
                <a:latin typeface="Gill Sans MT" panose="020B0502020104020203" pitchFamily="34" charset="0"/>
              </a:rPr>
              <a:t>Más caro:		</a:t>
            </a:r>
            <a:r>
              <a:rPr lang="es-CL" sz="2800" dirty="0" err="1">
                <a:latin typeface="Gill Sans MT" panose="020B0502020104020203" pitchFamily="34" charset="0"/>
              </a:rPr>
              <a:t>UCh</a:t>
            </a:r>
            <a:endParaRPr lang="es-CL" sz="2800" dirty="0">
              <a:latin typeface="Gill Sans MT" panose="020B0502020104020203" pitchFamily="34" charset="0"/>
            </a:endParaRPr>
          </a:p>
          <a:p>
            <a:pPr algn="just"/>
            <a:r>
              <a:rPr lang="es-CL" sz="2800" dirty="0">
                <a:latin typeface="Gill Sans MT" panose="020B0502020104020203" pitchFamily="34" charset="0"/>
              </a:rPr>
              <a:t>Observación:	2 UFT</a:t>
            </a:r>
          </a:p>
          <a:p>
            <a:pPr algn="just"/>
            <a:r>
              <a:rPr lang="es-CL" sz="2800" dirty="0">
                <a:latin typeface="Gill Sans MT" panose="020B0502020104020203" pitchFamily="34" charset="0"/>
              </a:rPr>
              <a:t>UTEM:		Más 				corto</a:t>
            </a:r>
          </a:p>
          <a:p>
            <a:pPr algn="just"/>
            <a:r>
              <a:rPr lang="es-CL" sz="2800" dirty="0">
                <a:latin typeface="Gill Sans MT" panose="020B0502020104020203" pitchFamily="34" charset="0"/>
              </a:rPr>
              <a:t> 			y barato</a:t>
            </a:r>
          </a:p>
        </p:txBody>
      </p:sp>
    </p:spTree>
    <p:extLst>
      <p:ext uri="{BB962C8B-B14F-4D97-AF65-F5344CB8AC3E}">
        <p14:creationId xmlns:p14="http://schemas.microsoft.com/office/powerpoint/2010/main" val="2545332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a libre: forma 4">
            <a:extLst>
              <a:ext uri="{FF2B5EF4-FFF2-40B4-BE49-F238E27FC236}">
                <a16:creationId xmlns:a16="http://schemas.microsoft.com/office/drawing/2014/main" id="{52066CE8-7059-4CBD-AE92-AE9AA61E85B2}"/>
              </a:ext>
            </a:extLst>
          </p:cNvPr>
          <p:cNvSpPr/>
          <p:nvPr/>
        </p:nvSpPr>
        <p:spPr>
          <a:xfrm rot="13417547">
            <a:off x="-1597059" y="-3126634"/>
            <a:ext cx="15608451" cy="13921615"/>
          </a:xfrm>
          <a:custGeom>
            <a:avLst/>
            <a:gdLst>
              <a:gd name="connsiteX0" fmla="*/ 2546889 w 15608451"/>
              <a:gd name="connsiteY0" fmla="*/ 9159909 h 13921615"/>
              <a:gd name="connsiteX1" fmla="*/ 0 w 15608451"/>
              <a:gd name="connsiteY1" fmla="*/ 9287243 h 13921615"/>
              <a:gd name="connsiteX2" fmla="*/ 1398101 w 15608451"/>
              <a:gd name="connsiteY2" fmla="*/ 7954649 h 13921615"/>
              <a:gd name="connsiteX3" fmla="*/ 10924805 w 15608451"/>
              <a:gd name="connsiteY3" fmla="*/ 1871557 h 13921615"/>
              <a:gd name="connsiteX4" fmla="*/ 9076966 w 15608451"/>
              <a:gd name="connsiteY4" fmla="*/ 1332594 h 13921615"/>
              <a:gd name="connsiteX5" fmla="*/ 10475068 w 15608451"/>
              <a:gd name="connsiteY5" fmla="*/ 0 h 13921615"/>
              <a:gd name="connsiteX6" fmla="*/ 15608451 w 15608451"/>
              <a:gd name="connsiteY6" fmla="*/ 5385728 h 13921615"/>
              <a:gd name="connsiteX7" fmla="*/ 13298344 w 15608451"/>
              <a:gd name="connsiteY7" fmla="*/ 7104444 h 13921615"/>
              <a:gd name="connsiteX8" fmla="*/ 13585594 w 15608451"/>
              <a:gd name="connsiteY8" fmla="*/ 4239472 h 13921615"/>
              <a:gd name="connsiteX9" fmla="*/ 8380896 w 15608451"/>
              <a:gd name="connsiteY9" fmla="*/ 13921615 h 13921615"/>
              <a:gd name="connsiteX10" fmla="*/ 5108955 w 15608451"/>
              <a:gd name="connsiteY10" fmla="*/ 13921615 h 13921615"/>
              <a:gd name="connsiteX11" fmla="*/ 6113670 w 15608451"/>
              <a:gd name="connsiteY11" fmla="*/ 11513726 h 1392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08451" h="13921615">
                <a:moveTo>
                  <a:pt x="2546889" y="9159909"/>
                </a:moveTo>
                <a:lnTo>
                  <a:pt x="0" y="9287243"/>
                </a:lnTo>
                <a:lnTo>
                  <a:pt x="1398101" y="7954649"/>
                </a:lnTo>
                <a:close/>
                <a:moveTo>
                  <a:pt x="10924805" y="1871557"/>
                </a:moveTo>
                <a:lnTo>
                  <a:pt x="9076966" y="1332594"/>
                </a:lnTo>
                <a:lnTo>
                  <a:pt x="10475068" y="0"/>
                </a:lnTo>
                <a:close/>
                <a:moveTo>
                  <a:pt x="15608451" y="5385728"/>
                </a:moveTo>
                <a:lnTo>
                  <a:pt x="13298344" y="7104444"/>
                </a:lnTo>
                <a:lnTo>
                  <a:pt x="13585594" y="4239472"/>
                </a:lnTo>
                <a:close/>
                <a:moveTo>
                  <a:pt x="8380896" y="13921615"/>
                </a:moveTo>
                <a:lnTo>
                  <a:pt x="5108955" y="13921615"/>
                </a:lnTo>
                <a:lnTo>
                  <a:pt x="6113670" y="11513726"/>
                </a:lnTo>
                <a:close/>
              </a:path>
            </a:pathLst>
          </a:custGeom>
          <a:blipFill dpi="0" rotWithShape="1">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pic>
        <p:nvPicPr>
          <p:cNvPr id="11" name="Imagen 10">
            <a:extLst>
              <a:ext uri="{FF2B5EF4-FFF2-40B4-BE49-F238E27FC236}">
                <a16:creationId xmlns:a16="http://schemas.microsoft.com/office/drawing/2014/main" id="{5969338B-76B8-442F-AB74-5ECE66F6C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80"/>
            <a:ext cx="1242486" cy="841803"/>
          </a:xfrm>
          <a:prstGeom prst="rect">
            <a:avLst/>
          </a:prstGeom>
        </p:spPr>
      </p:pic>
      <p:sp>
        <p:nvSpPr>
          <p:cNvPr id="12" name="CuadroTexto 11">
            <a:extLst>
              <a:ext uri="{FF2B5EF4-FFF2-40B4-BE49-F238E27FC236}">
                <a16:creationId xmlns:a16="http://schemas.microsoft.com/office/drawing/2014/main" id="{53117416-544E-413C-A4E8-0DEBFC49887E}"/>
              </a:ext>
            </a:extLst>
          </p:cNvPr>
          <p:cNvSpPr txBox="1"/>
          <p:nvPr/>
        </p:nvSpPr>
        <p:spPr>
          <a:xfrm>
            <a:off x="2169220" y="194889"/>
            <a:ext cx="8705321" cy="461665"/>
          </a:xfrm>
          <a:prstGeom prst="rect">
            <a:avLst/>
          </a:prstGeom>
          <a:noFill/>
        </p:spPr>
        <p:txBody>
          <a:bodyPr wrap="square" rtlCol="0">
            <a:spAutoFit/>
          </a:bodyPr>
          <a:lstStyle/>
          <a:p>
            <a:pPr algn="ctr"/>
            <a:r>
              <a:rPr lang="es-MX" sz="2400" b="1" dirty="0">
                <a:latin typeface="Gill Sans MT" panose="020B0502020104020203" pitchFamily="34" charset="0"/>
              </a:rPr>
              <a:t>DIPLOMA EN GESTIÓN PÚBLICA</a:t>
            </a:r>
            <a:endParaRPr lang="es-CL" sz="2400" b="1" dirty="0">
              <a:latin typeface="Gill Sans MT" panose="020B0502020104020203" pitchFamily="34" charset="0"/>
            </a:endParaRPr>
          </a:p>
        </p:txBody>
      </p:sp>
      <p:pic>
        <p:nvPicPr>
          <p:cNvPr id="9218" name="Picture 2">
            <a:extLst>
              <a:ext uri="{FF2B5EF4-FFF2-40B4-BE49-F238E27FC236}">
                <a16:creationId xmlns:a16="http://schemas.microsoft.com/office/drawing/2014/main" id="{117996C7-C556-4814-A918-9E0A3D7C5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5095" y="1335775"/>
            <a:ext cx="6489321" cy="477347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1B12560-6463-41B0-B1C8-6D1F8C52C816}"/>
              </a:ext>
            </a:extLst>
          </p:cNvPr>
          <p:cNvSpPr txBox="1"/>
          <p:nvPr/>
        </p:nvSpPr>
        <p:spPr>
          <a:xfrm>
            <a:off x="273267" y="2245803"/>
            <a:ext cx="5186629" cy="2677656"/>
          </a:xfrm>
          <a:prstGeom prst="rect">
            <a:avLst/>
          </a:prstGeom>
          <a:noFill/>
        </p:spPr>
        <p:txBody>
          <a:bodyPr wrap="square" rtlCol="0">
            <a:spAutoFit/>
          </a:bodyPr>
          <a:lstStyle/>
          <a:p>
            <a:pPr algn="just"/>
            <a:r>
              <a:rPr lang="es-CL" sz="2800" dirty="0">
                <a:latin typeface="Gill Sans MT" panose="020B0502020104020203" pitchFamily="34" charset="0"/>
              </a:rPr>
              <a:t>Total diplomados:  	7</a:t>
            </a:r>
          </a:p>
          <a:p>
            <a:pPr algn="just"/>
            <a:r>
              <a:rPr lang="es-CL" sz="2800" dirty="0">
                <a:latin typeface="Gill Sans MT" panose="020B0502020104020203" pitchFamily="34" charset="0"/>
              </a:rPr>
              <a:t>Top:    		0</a:t>
            </a:r>
          </a:p>
          <a:p>
            <a:pPr algn="just"/>
            <a:r>
              <a:rPr lang="es-CL" sz="2800" dirty="0">
                <a:latin typeface="Gill Sans MT" panose="020B0502020104020203" pitchFamily="34" charset="0"/>
              </a:rPr>
              <a:t>Fuera:       		7</a:t>
            </a:r>
          </a:p>
          <a:p>
            <a:pPr algn="just"/>
            <a:r>
              <a:rPr lang="es-CL" sz="2800" dirty="0">
                <a:latin typeface="Gill Sans MT" panose="020B0502020104020203" pitchFamily="34" charset="0"/>
              </a:rPr>
              <a:t>Más caro:		Bío-Bío</a:t>
            </a:r>
          </a:p>
          <a:p>
            <a:pPr algn="just"/>
            <a:r>
              <a:rPr lang="es-CL" sz="2800" dirty="0">
                <a:latin typeface="Gill Sans MT" panose="020B0502020104020203" pitchFamily="34" charset="0"/>
              </a:rPr>
              <a:t>Observación:	2 UHA</a:t>
            </a:r>
          </a:p>
          <a:p>
            <a:pPr algn="just"/>
            <a:r>
              <a:rPr lang="es-CL" sz="2800" dirty="0">
                <a:latin typeface="Gill Sans MT" panose="020B0502020104020203" pitchFamily="34" charset="0"/>
              </a:rPr>
              <a:t>UTEM:		Competitivo</a:t>
            </a:r>
          </a:p>
        </p:txBody>
      </p:sp>
    </p:spTree>
    <p:extLst>
      <p:ext uri="{BB962C8B-B14F-4D97-AF65-F5344CB8AC3E}">
        <p14:creationId xmlns:p14="http://schemas.microsoft.com/office/powerpoint/2010/main" val="2024513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E2695AC-517E-4395-9CA9-CE991AD52092}"/>
              </a:ext>
            </a:extLst>
          </p:cNvPr>
          <p:cNvSpPr/>
          <p:nvPr/>
        </p:nvSpPr>
        <p:spPr>
          <a:xfrm>
            <a:off x="-454358" y="-461654"/>
            <a:ext cx="13100714" cy="7319654"/>
          </a:xfrm>
          <a:custGeom>
            <a:avLst/>
            <a:gdLst>
              <a:gd name="connsiteX0" fmla="*/ 12225776 w 12242830"/>
              <a:gd name="connsiteY0" fmla="*/ 2364828 h 6889348"/>
              <a:gd name="connsiteX1" fmla="*/ 6811513 w 12242830"/>
              <a:gd name="connsiteY1" fmla="*/ 0 h 6889348"/>
              <a:gd name="connsiteX2" fmla="*/ 12242830 w 12242830"/>
              <a:gd name="connsiteY2" fmla="*/ 0 h 6889348"/>
              <a:gd name="connsiteX3" fmla="*/ 5431317 w 12242830"/>
              <a:gd name="connsiteY3" fmla="*/ 6889348 h 6889348"/>
              <a:gd name="connsiteX4" fmla="*/ 0 w 12242830"/>
              <a:gd name="connsiteY4" fmla="*/ 6889348 h 6889348"/>
              <a:gd name="connsiteX5" fmla="*/ 0 w 12242830"/>
              <a:gd name="connsiteY5" fmla="*/ 4524520 h 688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2830" h="6889348">
                <a:moveTo>
                  <a:pt x="12225776" y="2364828"/>
                </a:moveTo>
                <a:lnTo>
                  <a:pt x="6811513" y="0"/>
                </a:lnTo>
                <a:lnTo>
                  <a:pt x="12242830" y="0"/>
                </a:lnTo>
                <a:close/>
                <a:moveTo>
                  <a:pt x="5431317" y="6889348"/>
                </a:moveTo>
                <a:lnTo>
                  <a:pt x="0" y="6889348"/>
                </a:lnTo>
                <a:lnTo>
                  <a:pt x="0" y="4524520"/>
                </a:lnTo>
                <a:close/>
              </a:path>
            </a:pathLst>
          </a:custGeom>
          <a:blipFill dpi="0" rotWithShape="0">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pic>
        <p:nvPicPr>
          <p:cNvPr id="20" name="Imagen 19">
            <a:extLst>
              <a:ext uri="{FF2B5EF4-FFF2-40B4-BE49-F238E27FC236}">
                <a16:creationId xmlns:a16="http://schemas.microsoft.com/office/drawing/2014/main" id="{8FEDB680-6344-4E95-8CCD-176536347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675" y="129032"/>
            <a:ext cx="1302126" cy="788159"/>
          </a:xfrm>
          <a:prstGeom prst="rect">
            <a:avLst/>
          </a:prstGeom>
        </p:spPr>
      </p:pic>
      <p:sp>
        <p:nvSpPr>
          <p:cNvPr id="7" name="CuadroTexto 6">
            <a:extLst>
              <a:ext uri="{FF2B5EF4-FFF2-40B4-BE49-F238E27FC236}">
                <a16:creationId xmlns:a16="http://schemas.microsoft.com/office/drawing/2014/main" id="{0BE4EC29-F6FD-416E-9358-52FDD5B87E34}"/>
              </a:ext>
            </a:extLst>
          </p:cNvPr>
          <p:cNvSpPr txBox="1"/>
          <p:nvPr/>
        </p:nvSpPr>
        <p:spPr>
          <a:xfrm>
            <a:off x="1743339" y="369330"/>
            <a:ext cx="8705321" cy="461665"/>
          </a:xfrm>
          <a:prstGeom prst="rect">
            <a:avLst/>
          </a:prstGeom>
          <a:noFill/>
        </p:spPr>
        <p:txBody>
          <a:bodyPr wrap="square" rtlCol="0">
            <a:spAutoFit/>
          </a:bodyPr>
          <a:lstStyle/>
          <a:p>
            <a:pPr algn="ctr"/>
            <a:r>
              <a:rPr lang="es-MX" sz="2400" b="1" dirty="0">
                <a:latin typeface="Gill Sans MT" panose="020B0502020104020203" pitchFamily="34" charset="0"/>
              </a:rPr>
              <a:t>DIPLOMA EN INNOVACIÓN Y TECNOLOGÍA</a:t>
            </a:r>
            <a:endParaRPr lang="es-CL" sz="2400" b="1" dirty="0">
              <a:latin typeface="Gill Sans MT" panose="020B0502020104020203" pitchFamily="34" charset="0"/>
            </a:endParaRPr>
          </a:p>
        </p:txBody>
      </p:sp>
      <p:pic>
        <p:nvPicPr>
          <p:cNvPr id="10242" name="Picture 2">
            <a:extLst>
              <a:ext uri="{FF2B5EF4-FFF2-40B4-BE49-F238E27FC236}">
                <a16:creationId xmlns:a16="http://schemas.microsoft.com/office/drawing/2014/main" id="{A9B8A080-612A-4B61-84BA-08CD8A34D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130" y="1357223"/>
            <a:ext cx="6268279" cy="513144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5B40FBB-83CE-425B-9636-632B262CDCFA}"/>
              </a:ext>
            </a:extLst>
          </p:cNvPr>
          <p:cNvSpPr txBox="1"/>
          <p:nvPr/>
        </p:nvSpPr>
        <p:spPr>
          <a:xfrm>
            <a:off x="266675" y="1748175"/>
            <a:ext cx="5617290" cy="2677656"/>
          </a:xfrm>
          <a:prstGeom prst="rect">
            <a:avLst/>
          </a:prstGeom>
          <a:noFill/>
        </p:spPr>
        <p:txBody>
          <a:bodyPr wrap="square" rtlCol="0">
            <a:spAutoFit/>
          </a:bodyPr>
          <a:lstStyle/>
          <a:p>
            <a:pPr algn="just"/>
            <a:r>
              <a:rPr lang="es-CL" sz="2800" dirty="0">
                <a:latin typeface="Gill Sans MT" panose="020B0502020104020203" pitchFamily="34" charset="0"/>
              </a:rPr>
              <a:t>Total diplomados:  	3</a:t>
            </a:r>
          </a:p>
          <a:p>
            <a:pPr algn="just"/>
            <a:r>
              <a:rPr lang="es-CL" sz="2800" dirty="0">
                <a:latin typeface="Gill Sans MT" panose="020B0502020104020203" pitchFamily="34" charset="0"/>
              </a:rPr>
              <a:t>Top:    		2</a:t>
            </a:r>
          </a:p>
          <a:p>
            <a:pPr algn="just"/>
            <a:r>
              <a:rPr lang="es-CL" sz="2800" dirty="0">
                <a:latin typeface="Gill Sans MT" panose="020B0502020104020203" pitchFamily="34" charset="0"/>
              </a:rPr>
              <a:t>Fuera:       		1</a:t>
            </a:r>
          </a:p>
          <a:p>
            <a:pPr algn="just"/>
            <a:r>
              <a:rPr lang="es-CL" sz="2800" dirty="0">
                <a:latin typeface="Gill Sans MT" panose="020B0502020104020203" pitchFamily="34" charset="0"/>
              </a:rPr>
              <a:t>Más caro:		USM</a:t>
            </a:r>
          </a:p>
          <a:p>
            <a:pPr algn="just"/>
            <a:r>
              <a:rPr lang="es-CL" sz="2800" dirty="0">
                <a:latin typeface="Gill Sans MT" panose="020B0502020104020203" pitchFamily="34" charset="0"/>
              </a:rPr>
              <a:t>Observación:	0 Competencia</a:t>
            </a:r>
          </a:p>
          <a:p>
            <a:pPr algn="just"/>
            <a:r>
              <a:rPr lang="es-CL" sz="2800" dirty="0">
                <a:latin typeface="Gill Sans MT" panose="020B0502020104020203" pitchFamily="34" charset="0"/>
              </a:rPr>
              <a:t>UTEM:		Corto</a:t>
            </a:r>
          </a:p>
        </p:txBody>
      </p:sp>
    </p:spTree>
    <p:extLst>
      <p:ext uri="{BB962C8B-B14F-4D97-AF65-F5344CB8AC3E}">
        <p14:creationId xmlns:p14="http://schemas.microsoft.com/office/powerpoint/2010/main" val="2916481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DFCC458C-0C6E-41F5-8D94-6DE59D18FB57}"/>
              </a:ext>
            </a:extLst>
          </p:cNvPr>
          <p:cNvGrpSpPr/>
          <p:nvPr/>
        </p:nvGrpSpPr>
        <p:grpSpPr>
          <a:xfrm>
            <a:off x="-124937" y="-1"/>
            <a:ext cx="12434168" cy="7019779"/>
            <a:chOff x="-124937" y="-1"/>
            <a:chExt cx="12434168" cy="7019779"/>
          </a:xfrm>
        </p:grpSpPr>
        <p:sp>
          <p:nvSpPr>
            <p:cNvPr id="5" name="Triángulo isósceles 4">
              <a:extLst>
                <a:ext uri="{FF2B5EF4-FFF2-40B4-BE49-F238E27FC236}">
                  <a16:creationId xmlns:a16="http://schemas.microsoft.com/office/drawing/2014/main" id="{010CF345-495B-4236-AD43-EC0B52BDD6A2}"/>
                </a:ext>
              </a:extLst>
            </p:cNvPr>
            <p:cNvSpPr/>
            <p:nvPr/>
          </p:nvSpPr>
          <p:spPr>
            <a:xfrm rot="10800000">
              <a:off x="-124937" y="-1"/>
              <a:ext cx="5174792" cy="3652012"/>
            </a:xfrm>
            <a:prstGeom prst="triangle">
              <a:avLst>
                <a:gd name="adj" fmla="val 100000"/>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riángulo isósceles 5">
              <a:extLst>
                <a:ext uri="{FF2B5EF4-FFF2-40B4-BE49-F238E27FC236}">
                  <a16:creationId xmlns:a16="http://schemas.microsoft.com/office/drawing/2014/main" id="{7394787E-3047-4D8A-AA69-DD3ED679EDDC}"/>
                </a:ext>
              </a:extLst>
            </p:cNvPr>
            <p:cNvSpPr/>
            <p:nvPr/>
          </p:nvSpPr>
          <p:spPr>
            <a:xfrm>
              <a:off x="7134439" y="2498034"/>
              <a:ext cx="5174792" cy="4521744"/>
            </a:xfrm>
            <a:prstGeom prst="triangle">
              <a:avLst>
                <a:gd name="adj" fmla="val 100000"/>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3" name="Imagen 2">
            <a:extLst>
              <a:ext uri="{FF2B5EF4-FFF2-40B4-BE49-F238E27FC236}">
                <a16:creationId xmlns:a16="http://schemas.microsoft.com/office/drawing/2014/main" id="{69094D39-5A82-4BA9-9FDF-E3CD14747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11" y="128540"/>
            <a:ext cx="1609808" cy="1090669"/>
          </a:xfrm>
          <a:prstGeom prst="rect">
            <a:avLst/>
          </a:prstGeom>
        </p:spPr>
      </p:pic>
      <p:sp>
        <p:nvSpPr>
          <p:cNvPr id="15" name="CuadroTexto 14">
            <a:extLst>
              <a:ext uri="{FF2B5EF4-FFF2-40B4-BE49-F238E27FC236}">
                <a16:creationId xmlns:a16="http://schemas.microsoft.com/office/drawing/2014/main" id="{35564E19-B41D-4665-8575-6D0BF99D83B7}"/>
              </a:ext>
            </a:extLst>
          </p:cNvPr>
          <p:cNvSpPr txBox="1"/>
          <p:nvPr/>
        </p:nvSpPr>
        <p:spPr>
          <a:xfrm>
            <a:off x="-6478366" y="271364"/>
            <a:ext cx="30157966" cy="461665"/>
          </a:xfrm>
          <a:prstGeom prst="rect">
            <a:avLst/>
          </a:prstGeom>
          <a:noFill/>
        </p:spPr>
        <p:txBody>
          <a:bodyPr wrap="square" rtlCol="0">
            <a:spAutoFit/>
          </a:bodyPr>
          <a:lstStyle/>
          <a:p>
            <a:pPr algn="ctr"/>
            <a:r>
              <a:rPr lang="es-MX" sz="2400" b="1" dirty="0">
                <a:latin typeface="Gill Sans MT" panose="020B0502020104020203" pitchFamily="34" charset="0"/>
              </a:rPr>
              <a:t>DIPLOMADO EN MEDIACIÓN</a:t>
            </a:r>
          </a:p>
        </p:txBody>
      </p:sp>
      <p:pic>
        <p:nvPicPr>
          <p:cNvPr id="11268" name="Picture 4">
            <a:extLst>
              <a:ext uri="{FF2B5EF4-FFF2-40B4-BE49-F238E27FC236}">
                <a16:creationId xmlns:a16="http://schemas.microsoft.com/office/drawing/2014/main" id="{4B01562D-7E2C-4E0B-A130-BA1D3A167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842" y="925995"/>
            <a:ext cx="6499257" cy="5452034"/>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8533786-96E4-499D-A7E3-0254E1E67E65}"/>
              </a:ext>
            </a:extLst>
          </p:cNvPr>
          <p:cNvSpPr txBox="1"/>
          <p:nvPr/>
        </p:nvSpPr>
        <p:spPr>
          <a:xfrm>
            <a:off x="0" y="3893339"/>
            <a:ext cx="5617290" cy="2677656"/>
          </a:xfrm>
          <a:prstGeom prst="rect">
            <a:avLst/>
          </a:prstGeom>
          <a:noFill/>
        </p:spPr>
        <p:txBody>
          <a:bodyPr wrap="square" rtlCol="0">
            <a:spAutoFit/>
          </a:bodyPr>
          <a:lstStyle/>
          <a:p>
            <a:pPr algn="just"/>
            <a:r>
              <a:rPr lang="es-CL" sz="2800" dirty="0">
                <a:latin typeface="Gill Sans MT" panose="020B0502020104020203" pitchFamily="34" charset="0"/>
              </a:rPr>
              <a:t>Total diplomados:  	4</a:t>
            </a:r>
          </a:p>
          <a:p>
            <a:pPr algn="just"/>
            <a:r>
              <a:rPr lang="es-CL" sz="2800" dirty="0">
                <a:latin typeface="Gill Sans MT" panose="020B0502020104020203" pitchFamily="34" charset="0"/>
              </a:rPr>
              <a:t>Top:    		0</a:t>
            </a:r>
          </a:p>
          <a:p>
            <a:pPr algn="just"/>
            <a:r>
              <a:rPr lang="es-CL" sz="2800" dirty="0">
                <a:latin typeface="Gill Sans MT" panose="020B0502020104020203" pitchFamily="34" charset="0"/>
              </a:rPr>
              <a:t>Fuera:       		3</a:t>
            </a:r>
          </a:p>
          <a:p>
            <a:pPr algn="just"/>
            <a:r>
              <a:rPr lang="es-CL" sz="2800" dirty="0">
                <a:latin typeface="Gill Sans MT" panose="020B0502020104020203" pitchFamily="34" charset="0"/>
              </a:rPr>
              <a:t>Más caro:		UHA</a:t>
            </a:r>
          </a:p>
          <a:p>
            <a:pPr algn="just"/>
            <a:r>
              <a:rPr lang="es-CL" sz="2800" dirty="0">
                <a:latin typeface="Gill Sans MT" panose="020B0502020104020203" pitchFamily="34" charset="0"/>
              </a:rPr>
              <a:t>Observación:	2 UCEN</a:t>
            </a:r>
          </a:p>
          <a:p>
            <a:pPr algn="just"/>
            <a:r>
              <a:rPr lang="es-CL" sz="2800" dirty="0">
                <a:latin typeface="Gill Sans MT" panose="020B0502020104020203" pitchFamily="34" charset="0"/>
              </a:rPr>
              <a:t>UTEM:		Barato y largo</a:t>
            </a:r>
          </a:p>
        </p:txBody>
      </p:sp>
    </p:spTree>
    <p:extLst>
      <p:ext uri="{BB962C8B-B14F-4D97-AF65-F5344CB8AC3E}">
        <p14:creationId xmlns:p14="http://schemas.microsoft.com/office/powerpoint/2010/main" val="1418275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D8049B0-AA6A-47D6-A885-4258B17F7D99}"/>
              </a:ext>
            </a:extLst>
          </p:cNvPr>
          <p:cNvPicPr>
            <a:picLocks noChangeAspect="1"/>
          </p:cNvPicPr>
          <p:nvPr/>
        </p:nvPicPr>
        <p:blipFill>
          <a:blip r:embed="rId2"/>
          <a:srcRect t="13586" b="34467"/>
          <a:stretch>
            <a:fillRect/>
          </a:stretch>
        </p:blipFill>
        <p:spPr>
          <a:xfrm>
            <a:off x="-2886477" y="5304595"/>
            <a:ext cx="17964951" cy="4922638"/>
          </a:xfrm>
          <a:prstGeom prst="rect">
            <a:avLst/>
          </a:prstGeom>
        </p:spPr>
      </p:pic>
      <p:pic>
        <p:nvPicPr>
          <p:cNvPr id="8" name="Imagen 7">
            <a:extLst>
              <a:ext uri="{FF2B5EF4-FFF2-40B4-BE49-F238E27FC236}">
                <a16:creationId xmlns:a16="http://schemas.microsoft.com/office/drawing/2014/main" id="{7238CC23-7D65-4393-B7F5-062290D1E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54" y="88045"/>
            <a:ext cx="1871721" cy="1132927"/>
          </a:xfrm>
          <a:prstGeom prst="rect">
            <a:avLst/>
          </a:prstGeom>
        </p:spPr>
      </p:pic>
      <p:sp>
        <p:nvSpPr>
          <p:cNvPr id="7" name="CuadroTexto 6">
            <a:extLst>
              <a:ext uri="{FF2B5EF4-FFF2-40B4-BE49-F238E27FC236}">
                <a16:creationId xmlns:a16="http://schemas.microsoft.com/office/drawing/2014/main" id="{BF55A0EB-3798-4D5E-BF66-878C21C2A19B}"/>
              </a:ext>
            </a:extLst>
          </p:cNvPr>
          <p:cNvSpPr txBox="1"/>
          <p:nvPr/>
        </p:nvSpPr>
        <p:spPr>
          <a:xfrm>
            <a:off x="-8982983" y="423675"/>
            <a:ext cx="30157966" cy="830997"/>
          </a:xfrm>
          <a:prstGeom prst="rect">
            <a:avLst/>
          </a:prstGeom>
          <a:noFill/>
        </p:spPr>
        <p:txBody>
          <a:bodyPr wrap="square" rtlCol="0">
            <a:spAutoFit/>
          </a:bodyPr>
          <a:lstStyle/>
          <a:p>
            <a:pPr algn="ctr"/>
            <a:r>
              <a:rPr lang="es-MX" sz="2400" b="1" dirty="0">
                <a:latin typeface="Gill Sans MT" panose="020B0502020104020203" pitchFamily="34" charset="0"/>
              </a:rPr>
              <a:t>DIPLOMADO EN MEDIACIÓN CON MENCIÓN</a:t>
            </a:r>
          </a:p>
          <a:p>
            <a:pPr algn="ctr"/>
            <a:r>
              <a:rPr lang="es-MX" sz="2400" b="1" dirty="0">
                <a:latin typeface="Gill Sans MT" panose="020B0502020104020203" pitchFamily="34" charset="0"/>
              </a:rPr>
              <a:t>EN FAMILIA Y SALUD</a:t>
            </a:r>
          </a:p>
        </p:txBody>
      </p:sp>
      <p:pic>
        <p:nvPicPr>
          <p:cNvPr id="12290" name="Picture 2">
            <a:extLst>
              <a:ext uri="{FF2B5EF4-FFF2-40B4-BE49-F238E27FC236}">
                <a16:creationId xmlns:a16="http://schemas.microsoft.com/office/drawing/2014/main" id="{328ABC6B-9234-43D3-BAA8-842FF1DD9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161" y="1532642"/>
            <a:ext cx="6408872" cy="532535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F28CBED-2B08-462A-892C-C9E740C9BAA6}"/>
              </a:ext>
            </a:extLst>
          </p:cNvPr>
          <p:cNvSpPr txBox="1"/>
          <p:nvPr/>
        </p:nvSpPr>
        <p:spPr>
          <a:xfrm>
            <a:off x="266675" y="1748175"/>
            <a:ext cx="5617290" cy="2677656"/>
          </a:xfrm>
          <a:prstGeom prst="rect">
            <a:avLst/>
          </a:prstGeom>
          <a:noFill/>
        </p:spPr>
        <p:txBody>
          <a:bodyPr wrap="square" rtlCol="0">
            <a:spAutoFit/>
          </a:bodyPr>
          <a:lstStyle/>
          <a:p>
            <a:pPr algn="just"/>
            <a:r>
              <a:rPr lang="es-CL" sz="2800" dirty="0">
                <a:latin typeface="Gill Sans MT" panose="020B0502020104020203" pitchFamily="34" charset="0"/>
              </a:rPr>
              <a:t>Total diplomados:  	4</a:t>
            </a:r>
          </a:p>
          <a:p>
            <a:pPr algn="just"/>
            <a:r>
              <a:rPr lang="es-CL" sz="2800" dirty="0">
                <a:latin typeface="Gill Sans MT" panose="020B0502020104020203" pitchFamily="34" charset="0"/>
              </a:rPr>
              <a:t>Top:    		0</a:t>
            </a:r>
          </a:p>
          <a:p>
            <a:pPr algn="just"/>
            <a:r>
              <a:rPr lang="es-CL" sz="2800" dirty="0">
                <a:latin typeface="Gill Sans MT" panose="020B0502020104020203" pitchFamily="34" charset="0"/>
              </a:rPr>
              <a:t>Fuera:       		3</a:t>
            </a:r>
          </a:p>
          <a:p>
            <a:pPr algn="just"/>
            <a:r>
              <a:rPr lang="es-CL" sz="2800" dirty="0">
                <a:latin typeface="Gill Sans MT" panose="020B0502020104020203" pitchFamily="34" charset="0"/>
              </a:rPr>
              <a:t>Más caro:		UDA</a:t>
            </a:r>
          </a:p>
          <a:p>
            <a:pPr algn="just"/>
            <a:r>
              <a:rPr lang="es-CL" sz="2800" dirty="0">
                <a:latin typeface="Gill Sans MT" panose="020B0502020104020203" pitchFamily="34" charset="0"/>
              </a:rPr>
              <a:t>Observación:	2 UCEN</a:t>
            </a:r>
          </a:p>
          <a:p>
            <a:pPr algn="just"/>
            <a:r>
              <a:rPr lang="es-CL" sz="2800" dirty="0">
                <a:latin typeface="Gill Sans MT" panose="020B0502020104020203" pitchFamily="34" charset="0"/>
              </a:rPr>
              <a:t>UTEM:		Barato y largo</a:t>
            </a:r>
          </a:p>
        </p:txBody>
      </p:sp>
    </p:spTree>
    <p:extLst>
      <p:ext uri="{BB962C8B-B14F-4D97-AF65-F5344CB8AC3E}">
        <p14:creationId xmlns:p14="http://schemas.microsoft.com/office/powerpoint/2010/main" val="2813247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a libre: forma 5">
            <a:extLst>
              <a:ext uri="{FF2B5EF4-FFF2-40B4-BE49-F238E27FC236}">
                <a16:creationId xmlns:a16="http://schemas.microsoft.com/office/drawing/2014/main" id="{29C17730-8BAF-4DEB-9B0A-8EEAB7154BE1}"/>
              </a:ext>
            </a:extLst>
          </p:cNvPr>
          <p:cNvSpPr/>
          <p:nvPr/>
        </p:nvSpPr>
        <p:spPr>
          <a:xfrm rot="12767461">
            <a:off x="-1124057" y="-2796146"/>
            <a:ext cx="15772589" cy="11471761"/>
          </a:xfrm>
          <a:custGeom>
            <a:avLst/>
            <a:gdLst>
              <a:gd name="connsiteX0" fmla="*/ 3440163 w 15772589"/>
              <a:gd name="connsiteY0" fmla="*/ 9392605 h 11471761"/>
              <a:gd name="connsiteX1" fmla="*/ 0 w 15772589"/>
              <a:gd name="connsiteY1" fmla="*/ 5677580 h 11471761"/>
              <a:gd name="connsiteX2" fmla="*/ 3045868 w 15772589"/>
              <a:gd name="connsiteY2" fmla="*/ 3715328 h 11471761"/>
              <a:gd name="connsiteX3" fmla="*/ 5833746 w 15772589"/>
              <a:gd name="connsiteY3" fmla="*/ 11471761 h 11471761"/>
              <a:gd name="connsiteX4" fmla="*/ 3551431 w 15772589"/>
              <a:gd name="connsiteY4" fmla="*/ 11471761 h 11471761"/>
              <a:gd name="connsiteX5" fmla="*/ 5833747 w 15772589"/>
              <a:gd name="connsiteY5" fmla="*/ 8042761 h 11471761"/>
              <a:gd name="connsiteX6" fmla="*/ 15772589 w 15772589"/>
              <a:gd name="connsiteY6" fmla="*/ 6696317 h 11471761"/>
              <a:gd name="connsiteX7" fmla="*/ 11311349 w 15772589"/>
              <a:gd name="connsiteY7" fmla="*/ 4185057 h 11471761"/>
              <a:gd name="connsiteX8" fmla="*/ 14259971 w 15772589"/>
              <a:gd name="connsiteY8" fmla="*/ 0 h 1147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2589" h="11471761">
                <a:moveTo>
                  <a:pt x="3440163" y="9392605"/>
                </a:moveTo>
                <a:lnTo>
                  <a:pt x="0" y="5677580"/>
                </a:lnTo>
                <a:lnTo>
                  <a:pt x="3045868" y="3715328"/>
                </a:lnTo>
                <a:close/>
                <a:moveTo>
                  <a:pt x="5833746" y="11471761"/>
                </a:moveTo>
                <a:lnTo>
                  <a:pt x="3551431" y="11471761"/>
                </a:lnTo>
                <a:lnTo>
                  <a:pt x="5833747" y="8042761"/>
                </a:lnTo>
                <a:close/>
                <a:moveTo>
                  <a:pt x="15772589" y="6696317"/>
                </a:moveTo>
                <a:lnTo>
                  <a:pt x="11311349" y="4185057"/>
                </a:lnTo>
                <a:lnTo>
                  <a:pt x="14259971" y="0"/>
                </a:lnTo>
                <a:close/>
              </a:path>
            </a:pathLst>
          </a:cu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pic>
        <p:nvPicPr>
          <p:cNvPr id="7" name="Imagen 6">
            <a:extLst>
              <a:ext uri="{FF2B5EF4-FFF2-40B4-BE49-F238E27FC236}">
                <a16:creationId xmlns:a16="http://schemas.microsoft.com/office/drawing/2014/main" id="{28926724-C02D-4139-B90C-FD8B91821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69" y="194891"/>
            <a:ext cx="1242486" cy="841803"/>
          </a:xfrm>
          <a:prstGeom prst="rect">
            <a:avLst/>
          </a:prstGeom>
        </p:spPr>
      </p:pic>
      <p:sp>
        <p:nvSpPr>
          <p:cNvPr id="9" name="CuadroTexto 8">
            <a:extLst>
              <a:ext uri="{FF2B5EF4-FFF2-40B4-BE49-F238E27FC236}">
                <a16:creationId xmlns:a16="http://schemas.microsoft.com/office/drawing/2014/main" id="{C4E3F5EF-69F9-4E12-9F76-80DFB57AC82F}"/>
              </a:ext>
            </a:extLst>
          </p:cNvPr>
          <p:cNvSpPr txBox="1"/>
          <p:nvPr/>
        </p:nvSpPr>
        <p:spPr>
          <a:xfrm>
            <a:off x="-2216521" y="349097"/>
            <a:ext cx="17957516" cy="1754326"/>
          </a:xfrm>
          <a:prstGeom prst="rect">
            <a:avLst/>
          </a:prstGeom>
          <a:noFill/>
        </p:spPr>
        <p:txBody>
          <a:bodyPr wrap="square" rtlCol="0">
            <a:spAutoFit/>
          </a:bodyPr>
          <a:lstStyle/>
          <a:p>
            <a:pPr algn="ctr"/>
            <a:r>
              <a:rPr lang="es-MX" sz="2400" b="1" dirty="0">
                <a:latin typeface="Gill Sans MT" panose="020B0502020104020203" pitchFamily="34" charset="0"/>
              </a:rPr>
              <a:t>DIPLOMA EN MIGRACIÓN: POLÍTICA Y ESTRATEGIAS</a:t>
            </a:r>
          </a:p>
          <a:p>
            <a:pPr algn="ctr"/>
            <a:r>
              <a:rPr lang="es-MX" sz="2400" b="1" dirty="0">
                <a:latin typeface="Gill Sans MT" panose="020B0502020104020203" pitchFamily="34" charset="0"/>
              </a:rPr>
              <a:t>DE INCLUSIÓN</a:t>
            </a:r>
          </a:p>
          <a:p>
            <a:pPr algn="ctr"/>
            <a:endParaRPr lang="es-CL" sz="6000" b="1" dirty="0">
              <a:latin typeface="Gill Sans MT" panose="020B0502020104020203" pitchFamily="34" charset="0"/>
            </a:endParaRPr>
          </a:p>
        </p:txBody>
      </p:sp>
      <p:pic>
        <p:nvPicPr>
          <p:cNvPr id="13314" name="Picture 2">
            <a:extLst>
              <a:ext uri="{FF2B5EF4-FFF2-40B4-BE49-F238E27FC236}">
                <a16:creationId xmlns:a16="http://schemas.microsoft.com/office/drawing/2014/main" id="{A42F61C8-8F7B-4856-8804-D0AA46844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445" y="1229208"/>
            <a:ext cx="6301796" cy="507668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5FABF592-DF56-4979-BDCF-94C4A9976452}"/>
              </a:ext>
            </a:extLst>
          </p:cNvPr>
          <p:cNvSpPr txBox="1"/>
          <p:nvPr/>
        </p:nvSpPr>
        <p:spPr>
          <a:xfrm>
            <a:off x="47932" y="3767552"/>
            <a:ext cx="5617290" cy="2677656"/>
          </a:xfrm>
          <a:prstGeom prst="rect">
            <a:avLst/>
          </a:prstGeom>
          <a:noFill/>
        </p:spPr>
        <p:txBody>
          <a:bodyPr wrap="square" rtlCol="0">
            <a:spAutoFit/>
          </a:bodyPr>
          <a:lstStyle/>
          <a:p>
            <a:pPr algn="just"/>
            <a:r>
              <a:rPr lang="es-CL" sz="2800" dirty="0">
                <a:latin typeface="Gill Sans MT" panose="020B0502020104020203" pitchFamily="34" charset="0"/>
              </a:rPr>
              <a:t>Total diplomados:  	2</a:t>
            </a:r>
          </a:p>
          <a:p>
            <a:pPr algn="just"/>
            <a:r>
              <a:rPr lang="es-CL" sz="2800" dirty="0">
                <a:latin typeface="Gill Sans MT" panose="020B0502020104020203" pitchFamily="34" charset="0"/>
              </a:rPr>
              <a:t>Top:    		1</a:t>
            </a:r>
          </a:p>
          <a:p>
            <a:pPr algn="just"/>
            <a:r>
              <a:rPr lang="es-CL" sz="2800" dirty="0">
                <a:latin typeface="Gill Sans MT" panose="020B0502020104020203" pitchFamily="34" charset="0"/>
              </a:rPr>
              <a:t>Fuera:       		1</a:t>
            </a:r>
          </a:p>
          <a:p>
            <a:pPr algn="just"/>
            <a:r>
              <a:rPr lang="es-CL" sz="2800" dirty="0">
                <a:latin typeface="Gill Sans MT" panose="020B0502020104020203" pitchFamily="34" charset="0"/>
              </a:rPr>
              <a:t>Más caro:		USACH</a:t>
            </a:r>
          </a:p>
          <a:p>
            <a:pPr algn="just"/>
            <a:r>
              <a:rPr lang="es-CL" sz="2800" dirty="0">
                <a:latin typeface="Gill Sans MT" panose="020B0502020104020203" pitchFamily="34" charset="0"/>
              </a:rPr>
              <a:t>Observación:	0 Competencia</a:t>
            </a:r>
          </a:p>
          <a:p>
            <a:pPr algn="just"/>
            <a:r>
              <a:rPr lang="es-CL" sz="2800" dirty="0">
                <a:latin typeface="Gill Sans MT" panose="020B0502020104020203" pitchFamily="34" charset="0"/>
              </a:rPr>
              <a:t>UTEM:		Corto y barato</a:t>
            </a:r>
          </a:p>
        </p:txBody>
      </p:sp>
    </p:spTree>
    <p:extLst>
      <p:ext uri="{BB962C8B-B14F-4D97-AF65-F5344CB8AC3E}">
        <p14:creationId xmlns:p14="http://schemas.microsoft.com/office/powerpoint/2010/main" val="1962495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a libre: forma 4">
            <a:extLst>
              <a:ext uri="{FF2B5EF4-FFF2-40B4-BE49-F238E27FC236}">
                <a16:creationId xmlns:a16="http://schemas.microsoft.com/office/drawing/2014/main" id="{52066CE8-7059-4CBD-AE92-AE9AA61E85B2}"/>
              </a:ext>
            </a:extLst>
          </p:cNvPr>
          <p:cNvSpPr/>
          <p:nvPr/>
        </p:nvSpPr>
        <p:spPr>
          <a:xfrm rot="13417547">
            <a:off x="-1597059" y="-3126634"/>
            <a:ext cx="15608451" cy="13921615"/>
          </a:xfrm>
          <a:custGeom>
            <a:avLst/>
            <a:gdLst>
              <a:gd name="connsiteX0" fmla="*/ 2546889 w 15608451"/>
              <a:gd name="connsiteY0" fmla="*/ 9159909 h 13921615"/>
              <a:gd name="connsiteX1" fmla="*/ 0 w 15608451"/>
              <a:gd name="connsiteY1" fmla="*/ 9287243 h 13921615"/>
              <a:gd name="connsiteX2" fmla="*/ 1398101 w 15608451"/>
              <a:gd name="connsiteY2" fmla="*/ 7954649 h 13921615"/>
              <a:gd name="connsiteX3" fmla="*/ 10924805 w 15608451"/>
              <a:gd name="connsiteY3" fmla="*/ 1871557 h 13921615"/>
              <a:gd name="connsiteX4" fmla="*/ 9076966 w 15608451"/>
              <a:gd name="connsiteY4" fmla="*/ 1332594 h 13921615"/>
              <a:gd name="connsiteX5" fmla="*/ 10475068 w 15608451"/>
              <a:gd name="connsiteY5" fmla="*/ 0 h 13921615"/>
              <a:gd name="connsiteX6" fmla="*/ 15608451 w 15608451"/>
              <a:gd name="connsiteY6" fmla="*/ 5385728 h 13921615"/>
              <a:gd name="connsiteX7" fmla="*/ 13298344 w 15608451"/>
              <a:gd name="connsiteY7" fmla="*/ 7104444 h 13921615"/>
              <a:gd name="connsiteX8" fmla="*/ 13585594 w 15608451"/>
              <a:gd name="connsiteY8" fmla="*/ 4239472 h 13921615"/>
              <a:gd name="connsiteX9" fmla="*/ 8380896 w 15608451"/>
              <a:gd name="connsiteY9" fmla="*/ 13921615 h 13921615"/>
              <a:gd name="connsiteX10" fmla="*/ 5108955 w 15608451"/>
              <a:gd name="connsiteY10" fmla="*/ 13921615 h 13921615"/>
              <a:gd name="connsiteX11" fmla="*/ 6113670 w 15608451"/>
              <a:gd name="connsiteY11" fmla="*/ 11513726 h 1392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08451" h="13921615">
                <a:moveTo>
                  <a:pt x="2546889" y="9159909"/>
                </a:moveTo>
                <a:lnTo>
                  <a:pt x="0" y="9287243"/>
                </a:lnTo>
                <a:lnTo>
                  <a:pt x="1398101" y="7954649"/>
                </a:lnTo>
                <a:close/>
                <a:moveTo>
                  <a:pt x="10924805" y="1871557"/>
                </a:moveTo>
                <a:lnTo>
                  <a:pt x="9076966" y="1332594"/>
                </a:lnTo>
                <a:lnTo>
                  <a:pt x="10475068" y="0"/>
                </a:lnTo>
                <a:close/>
                <a:moveTo>
                  <a:pt x="15608451" y="5385728"/>
                </a:moveTo>
                <a:lnTo>
                  <a:pt x="13298344" y="7104444"/>
                </a:lnTo>
                <a:lnTo>
                  <a:pt x="13585594" y="4239472"/>
                </a:lnTo>
                <a:close/>
                <a:moveTo>
                  <a:pt x="8380896" y="13921615"/>
                </a:moveTo>
                <a:lnTo>
                  <a:pt x="5108955" y="13921615"/>
                </a:lnTo>
                <a:lnTo>
                  <a:pt x="6113670" y="11513726"/>
                </a:lnTo>
                <a:close/>
              </a:path>
            </a:pathLst>
          </a:custGeom>
          <a:blipFill dpi="0" rotWithShape="1">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pic>
        <p:nvPicPr>
          <p:cNvPr id="11" name="Imagen 10">
            <a:extLst>
              <a:ext uri="{FF2B5EF4-FFF2-40B4-BE49-F238E27FC236}">
                <a16:creationId xmlns:a16="http://schemas.microsoft.com/office/drawing/2014/main" id="{5969338B-76B8-442F-AB74-5ECE66F6C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80"/>
            <a:ext cx="1242486" cy="841803"/>
          </a:xfrm>
          <a:prstGeom prst="rect">
            <a:avLst/>
          </a:prstGeom>
        </p:spPr>
      </p:pic>
      <p:sp>
        <p:nvSpPr>
          <p:cNvPr id="12" name="CuadroTexto 11">
            <a:extLst>
              <a:ext uri="{FF2B5EF4-FFF2-40B4-BE49-F238E27FC236}">
                <a16:creationId xmlns:a16="http://schemas.microsoft.com/office/drawing/2014/main" id="{53117416-544E-413C-A4E8-0DEBFC49887E}"/>
              </a:ext>
            </a:extLst>
          </p:cNvPr>
          <p:cNvSpPr txBox="1"/>
          <p:nvPr/>
        </p:nvSpPr>
        <p:spPr>
          <a:xfrm>
            <a:off x="1487295" y="217179"/>
            <a:ext cx="8705321" cy="461665"/>
          </a:xfrm>
          <a:prstGeom prst="rect">
            <a:avLst/>
          </a:prstGeom>
          <a:noFill/>
        </p:spPr>
        <p:txBody>
          <a:bodyPr wrap="square" rtlCol="0">
            <a:spAutoFit/>
          </a:bodyPr>
          <a:lstStyle/>
          <a:p>
            <a:pPr algn="ctr"/>
            <a:r>
              <a:rPr lang="es-MX" sz="2400" b="1" dirty="0">
                <a:latin typeface="Gill Sans MT" panose="020B0502020104020203" pitchFamily="34" charset="0"/>
              </a:rPr>
              <a:t>DIPLOMA EN GESTIÓN PÚBLICA</a:t>
            </a:r>
            <a:endParaRPr lang="es-CL" sz="2400" b="1" dirty="0">
              <a:latin typeface="Gill Sans MT" panose="020B0502020104020203" pitchFamily="34" charset="0"/>
            </a:endParaRPr>
          </a:p>
        </p:txBody>
      </p:sp>
      <p:pic>
        <p:nvPicPr>
          <p:cNvPr id="3" name="Imagen 2">
            <a:extLst>
              <a:ext uri="{FF2B5EF4-FFF2-40B4-BE49-F238E27FC236}">
                <a16:creationId xmlns:a16="http://schemas.microsoft.com/office/drawing/2014/main" id="{FE9BF434-213C-486C-B4B0-99E85B73FE46}"/>
              </a:ext>
            </a:extLst>
          </p:cNvPr>
          <p:cNvPicPr>
            <a:picLocks noChangeAspect="1"/>
          </p:cNvPicPr>
          <p:nvPr/>
        </p:nvPicPr>
        <p:blipFill>
          <a:blip r:embed="rId5"/>
          <a:stretch>
            <a:fillRect/>
          </a:stretch>
        </p:blipFill>
        <p:spPr>
          <a:xfrm>
            <a:off x="5599286" y="1154066"/>
            <a:ext cx="5992876" cy="5015530"/>
          </a:xfrm>
          <a:prstGeom prst="rect">
            <a:avLst/>
          </a:prstGeom>
        </p:spPr>
      </p:pic>
      <p:sp>
        <p:nvSpPr>
          <p:cNvPr id="6" name="CuadroTexto 5">
            <a:extLst>
              <a:ext uri="{FF2B5EF4-FFF2-40B4-BE49-F238E27FC236}">
                <a16:creationId xmlns:a16="http://schemas.microsoft.com/office/drawing/2014/main" id="{F02530C5-EF63-4368-853D-DA97D05D7D38}"/>
              </a:ext>
            </a:extLst>
          </p:cNvPr>
          <p:cNvSpPr txBox="1"/>
          <p:nvPr/>
        </p:nvSpPr>
        <p:spPr>
          <a:xfrm>
            <a:off x="339480" y="1938690"/>
            <a:ext cx="5617290" cy="2677656"/>
          </a:xfrm>
          <a:prstGeom prst="rect">
            <a:avLst/>
          </a:prstGeom>
          <a:noFill/>
        </p:spPr>
        <p:txBody>
          <a:bodyPr wrap="square" rtlCol="0">
            <a:spAutoFit/>
          </a:bodyPr>
          <a:lstStyle/>
          <a:p>
            <a:pPr algn="just"/>
            <a:r>
              <a:rPr lang="es-CL" sz="2800" dirty="0">
                <a:latin typeface="Gill Sans MT" panose="020B0502020104020203" pitchFamily="34" charset="0"/>
              </a:rPr>
              <a:t>Total diplomados:  	7</a:t>
            </a:r>
          </a:p>
          <a:p>
            <a:pPr algn="just"/>
            <a:r>
              <a:rPr lang="es-CL" sz="2800" dirty="0">
                <a:latin typeface="Gill Sans MT" panose="020B0502020104020203" pitchFamily="34" charset="0"/>
              </a:rPr>
              <a:t>Top:    		0</a:t>
            </a:r>
          </a:p>
          <a:p>
            <a:pPr algn="just"/>
            <a:r>
              <a:rPr lang="es-CL" sz="2800" dirty="0">
                <a:latin typeface="Gill Sans MT" panose="020B0502020104020203" pitchFamily="34" charset="0"/>
              </a:rPr>
              <a:t>Fuera:       		5</a:t>
            </a:r>
          </a:p>
          <a:p>
            <a:pPr algn="just"/>
            <a:r>
              <a:rPr lang="es-CL" sz="2800" dirty="0">
                <a:latin typeface="Gill Sans MT" panose="020B0502020104020203" pitchFamily="34" charset="0"/>
              </a:rPr>
              <a:t>Más caro:		UCEN</a:t>
            </a:r>
          </a:p>
          <a:p>
            <a:pPr algn="just"/>
            <a:r>
              <a:rPr lang="es-CL" sz="2800" dirty="0">
                <a:latin typeface="Gill Sans MT" panose="020B0502020104020203" pitchFamily="34" charset="0"/>
              </a:rPr>
              <a:t>Observación:	2 UBB y 2 UHA</a:t>
            </a:r>
          </a:p>
          <a:p>
            <a:pPr algn="just"/>
            <a:r>
              <a:rPr lang="es-CL" sz="2800" dirty="0">
                <a:latin typeface="Gill Sans MT" panose="020B0502020104020203" pitchFamily="34" charset="0"/>
              </a:rPr>
              <a:t>UTEM:		Competitivo</a:t>
            </a:r>
          </a:p>
        </p:txBody>
      </p:sp>
    </p:spTree>
    <p:extLst>
      <p:ext uri="{BB962C8B-B14F-4D97-AF65-F5344CB8AC3E}">
        <p14:creationId xmlns:p14="http://schemas.microsoft.com/office/powerpoint/2010/main" val="1946406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F04E798-3AF7-484D-A8A3-602610E2C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 y="5018626"/>
            <a:ext cx="12193347" cy="8128897"/>
          </a:xfrm>
          <a:prstGeom prst="rect">
            <a:avLst/>
          </a:prstGeom>
        </p:spPr>
      </p:pic>
      <p:sp>
        <p:nvSpPr>
          <p:cNvPr id="5" name="CuadroTexto 4">
            <a:extLst>
              <a:ext uri="{FF2B5EF4-FFF2-40B4-BE49-F238E27FC236}">
                <a16:creationId xmlns:a16="http://schemas.microsoft.com/office/drawing/2014/main" id="{4D5EEECD-EF11-463A-AA76-A839F1F9110C}"/>
              </a:ext>
            </a:extLst>
          </p:cNvPr>
          <p:cNvSpPr txBox="1"/>
          <p:nvPr/>
        </p:nvSpPr>
        <p:spPr>
          <a:xfrm>
            <a:off x="2574855" y="358467"/>
            <a:ext cx="7282131" cy="830997"/>
          </a:xfrm>
          <a:prstGeom prst="rect">
            <a:avLst/>
          </a:prstGeom>
          <a:noFill/>
        </p:spPr>
        <p:txBody>
          <a:bodyPr wrap="square" rtlCol="0">
            <a:spAutoFit/>
          </a:bodyPr>
          <a:lstStyle/>
          <a:p>
            <a:pPr algn="ctr"/>
            <a:r>
              <a:rPr lang="es-MX" sz="4800" b="1" dirty="0">
                <a:latin typeface="Gill Sans MT" panose="020B0502020104020203" pitchFamily="34" charset="0"/>
              </a:rPr>
              <a:t>I</a:t>
            </a:r>
            <a:r>
              <a:rPr lang="es-CL" sz="4800" b="1" dirty="0">
                <a:latin typeface="Gill Sans MT" panose="020B0502020104020203" pitchFamily="34" charset="0"/>
              </a:rPr>
              <a:t>NTRODUCCIÓN</a:t>
            </a:r>
          </a:p>
        </p:txBody>
      </p:sp>
      <p:sp>
        <p:nvSpPr>
          <p:cNvPr id="6" name="CuadroTexto 5">
            <a:extLst>
              <a:ext uri="{FF2B5EF4-FFF2-40B4-BE49-F238E27FC236}">
                <a16:creationId xmlns:a16="http://schemas.microsoft.com/office/drawing/2014/main" id="{79C47B1F-C9EB-4D79-9414-FBD57C0A4BFB}"/>
              </a:ext>
            </a:extLst>
          </p:cNvPr>
          <p:cNvSpPr txBox="1"/>
          <p:nvPr/>
        </p:nvSpPr>
        <p:spPr>
          <a:xfrm>
            <a:off x="540623" y="1189464"/>
            <a:ext cx="3052933" cy="523220"/>
          </a:xfrm>
          <a:prstGeom prst="rect">
            <a:avLst/>
          </a:prstGeom>
          <a:noFill/>
        </p:spPr>
        <p:txBody>
          <a:bodyPr wrap="square" rtlCol="0">
            <a:spAutoFit/>
          </a:bodyPr>
          <a:lstStyle/>
          <a:p>
            <a:pPr algn="ctr"/>
            <a:r>
              <a:rPr lang="es-MX" sz="2800" dirty="0">
                <a:latin typeface="Gill Sans MT" panose="020B0502020104020203" pitchFamily="34" charset="0"/>
              </a:rPr>
              <a:t>D</a:t>
            </a:r>
            <a:r>
              <a:rPr lang="es-CL" sz="2800" dirty="0" err="1">
                <a:latin typeface="Gill Sans MT" panose="020B0502020104020203" pitchFamily="34" charset="0"/>
              </a:rPr>
              <a:t>iplomados</a:t>
            </a:r>
            <a:endParaRPr lang="es-CL" sz="2800" dirty="0">
              <a:latin typeface="Gill Sans MT" panose="020B0502020104020203" pitchFamily="34" charset="0"/>
            </a:endParaRPr>
          </a:p>
        </p:txBody>
      </p:sp>
      <p:sp>
        <p:nvSpPr>
          <p:cNvPr id="7" name="CuadroTexto 6">
            <a:extLst>
              <a:ext uri="{FF2B5EF4-FFF2-40B4-BE49-F238E27FC236}">
                <a16:creationId xmlns:a16="http://schemas.microsoft.com/office/drawing/2014/main" id="{566E2D27-9B72-4BD0-87E6-8D03C619B1FD}"/>
              </a:ext>
            </a:extLst>
          </p:cNvPr>
          <p:cNvSpPr txBox="1"/>
          <p:nvPr/>
        </p:nvSpPr>
        <p:spPr>
          <a:xfrm>
            <a:off x="7543027" y="1220972"/>
            <a:ext cx="5017477" cy="523220"/>
          </a:xfrm>
          <a:prstGeom prst="rect">
            <a:avLst/>
          </a:prstGeom>
          <a:noFill/>
        </p:spPr>
        <p:txBody>
          <a:bodyPr wrap="square" rtlCol="0">
            <a:spAutoFit/>
          </a:bodyPr>
          <a:lstStyle/>
          <a:p>
            <a:pPr algn="ctr"/>
            <a:r>
              <a:rPr lang="es-MX" sz="2800" dirty="0">
                <a:latin typeface="Gill Sans MT" panose="020B0502020104020203" pitchFamily="34" charset="0"/>
              </a:rPr>
              <a:t>Objetivos</a:t>
            </a:r>
            <a:endParaRPr lang="es-CL" sz="2800" dirty="0">
              <a:latin typeface="Gill Sans MT" panose="020B0502020104020203" pitchFamily="34" charset="0"/>
            </a:endParaRPr>
          </a:p>
        </p:txBody>
      </p:sp>
      <p:pic>
        <p:nvPicPr>
          <p:cNvPr id="9" name="Imagen 8">
            <a:extLst>
              <a:ext uri="{FF2B5EF4-FFF2-40B4-BE49-F238E27FC236}">
                <a16:creationId xmlns:a16="http://schemas.microsoft.com/office/drawing/2014/main" id="{975993D9-797C-42E6-8EC0-A7B368307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09" y="2037114"/>
            <a:ext cx="3629932" cy="2729854"/>
          </a:xfrm>
          <a:prstGeom prst="rect">
            <a:avLst/>
          </a:prstGeom>
        </p:spPr>
      </p:pic>
      <p:pic>
        <p:nvPicPr>
          <p:cNvPr id="13" name="Imagen 12">
            <a:extLst>
              <a:ext uri="{FF2B5EF4-FFF2-40B4-BE49-F238E27FC236}">
                <a16:creationId xmlns:a16="http://schemas.microsoft.com/office/drawing/2014/main" id="{6D695EE4-B06A-49C9-876B-4D49FFD63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5862" y="1513895"/>
            <a:ext cx="3211809" cy="3211809"/>
          </a:xfrm>
          <a:prstGeom prst="rect">
            <a:avLst/>
          </a:prstGeom>
        </p:spPr>
      </p:pic>
      <p:pic>
        <p:nvPicPr>
          <p:cNvPr id="3" name="Imagen 2">
            <a:extLst>
              <a:ext uri="{FF2B5EF4-FFF2-40B4-BE49-F238E27FC236}">
                <a16:creationId xmlns:a16="http://schemas.microsoft.com/office/drawing/2014/main" id="{0F63B140-716A-400B-B302-EA8A1FFDDE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54" y="88045"/>
            <a:ext cx="1871721" cy="1132927"/>
          </a:xfrm>
          <a:prstGeom prst="rect">
            <a:avLst/>
          </a:prstGeom>
        </p:spPr>
      </p:pic>
      <p:sp>
        <p:nvSpPr>
          <p:cNvPr id="11" name="CuadroTexto 10">
            <a:extLst>
              <a:ext uri="{FF2B5EF4-FFF2-40B4-BE49-F238E27FC236}">
                <a16:creationId xmlns:a16="http://schemas.microsoft.com/office/drawing/2014/main" id="{4F716558-326F-4293-9AD3-214233E8DB38}"/>
              </a:ext>
            </a:extLst>
          </p:cNvPr>
          <p:cNvSpPr txBox="1"/>
          <p:nvPr/>
        </p:nvSpPr>
        <p:spPr>
          <a:xfrm>
            <a:off x="4490094" y="1220776"/>
            <a:ext cx="3052933" cy="523220"/>
          </a:xfrm>
          <a:prstGeom prst="rect">
            <a:avLst/>
          </a:prstGeom>
          <a:noFill/>
        </p:spPr>
        <p:txBody>
          <a:bodyPr wrap="square" rtlCol="0">
            <a:spAutoFit/>
          </a:bodyPr>
          <a:lstStyle/>
          <a:p>
            <a:pPr algn="ctr"/>
            <a:r>
              <a:rPr lang="es-CL" sz="2800" dirty="0">
                <a:latin typeface="Gill Sans MT" panose="020B0502020104020203" pitchFamily="34" charset="0"/>
              </a:rPr>
              <a:t>UTEM</a:t>
            </a:r>
          </a:p>
        </p:txBody>
      </p:sp>
      <p:pic>
        <p:nvPicPr>
          <p:cNvPr id="1026" name="Picture 2" descr="logocolor - Admisión UTEM">
            <a:extLst>
              <a:ext uri="{FF2B5EF4-FFF2-40B4-BE49-F238E27FC236}">
                <a16:creationId xmlns:a16="http://schemas.microsoft.com/office/drawing/2014/main" id="{2436FCBD-C9AF-4C15-ABDC-971E69154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6109" y="1995654"/>
            <a:ext cx="1999782" cy="255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47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1FC67C9-0933-49F2-B9BA-4C34811055F4}"/>
              </a:ext>
            </a:extLst>
          </p:cNvPr>
          <p:cNvSpPr txBox="1"/>
          <p:nvPr/>
        </p:nvSpPr>
        <p:spPr>
          <a:xfrm>
            <a:off x="1022888" y="495898"/>
            <a:ext cx="9843833" cy="954107"/>
          </a:xfrm>
          <a:prstGeom prst="rect">
            <a:avLst/>
          </a:prstGeom>
          <a:noFill/>
        </p:spPr>
        <p:txBody>
          <a:bodyPr wrap="square" rtlCol="0">
            <a:spAutoFit/>
          </a:bodyPr>
          <a:lstStyle/>
          <a:p>
            <a:pPr algn="ctr"/>
            <a:r>
              <a:rPr lang="es-MX" sz="2800" b="1" i="0" u="none" strike="noStrike" dirty="0">
                <a:solidFill>
                  <a:srgbClr val="000000"/>
                </a:solidFill>
                <a:effectLst/>
                <a:latin typeface="Gill Sans MT" panose="020B0502020104020203" pitchFamily="34" charset="0"/>
              </a:rPr>
              <a:t>DIPLOMADO EN DIRECCIÓN Y GESTIÓN DE PROYECTOS CON BASE BLOCKCHAIN</a:t>
            </a:r>
            <a:endParaRPr lang="es-CL" sz="2800" dirty="0">
              <a:latin typeface="Gill Sans MT" panose="020B0502020104020203" pitchFamily="34" charset="0"/>
            </a:endParaRPr>
          </a:p>
        </p:txBody>
      </p:sp>
      <p:sp>
        <p:nvSpPr>
          <p:cNvPr id="5" name="Forma libre: forma 4">
            <a:extLst>
              <a:ext uri="{FF2B5EF4-FFF2-40B4-BE49-F238E27FC236}">
                <a16:creationId xmlns:a16="http://schemas.microsoft.com/office/drawing/2014/main" id="{26E31C86-1188-4538-A28B-110F678F38FC}"/>
              </a:ext>
            </a:extLst>
          </p:cNvPr>
          <p:cNvSpPr/>
          <p:nvPr/>
        </p:nvSpPr>
        <p:spPr>
          <a:xfrm rot="13417547">
            <a:off x="-1597059" y="-3126634"/>
            <a:ext cx="15608451" cy="13921615"/>
          </a:xfrm>
          <a:custGeom>
            <a:avLst/>
            <a:gdLst>
              <a:gd name="connsiteX0" fmla="*/ 2546889 w 15608451"/>
              <a:gd name="connsiteY0" fmla="*/ 9159909 h 13921615"/>
              <a:gd name="connsiteX1" fmla="*/ 0 w 15608451"/>
              <a:gd name="connsiteY1" fmla="*/ 9287243 h 13921615"/>
              <a:gd name="connsiteX2" fmla="*/ 1398101 w 15608451"/>
              <a:gd name="connsiteY2" fmla="*/ 7954649 h 13921615"/>
              <a:gd name="connsiteX3" fmla="*/ 10924805 w 15608451"/>
              <a:gd name="connsiteY3" fmla="*/ 1871557 h 13921615"/>
              <a:gd name="connsiteX4" fmla="*/ 9076966 w 15608451"/>
              <a:gd name="connsiteY4" fmla="*/ 1332594 h 13921615"/>
              <a:gd name="connsiteX5" fmla="*/ 10475068 w 15608451"/>
              <a:gd name="connsiteY5" fmla="*/ 0 h 13921615"/>
              <a:gd name="connsiteX6" fmla="*/ 15608451 w 15608451"/>
              <a:gd name="connsiteY6" fmla="*/ 5385728 h 13921615"/>
              <a:gd name="connsiteX7" fmla="*/ 13298344 w 15608451"/>
              <a:gd name="connsiteY7" fmla="*/ 7104444 h 13921615"/>
              <a:gd name="connsiteX8" fmla="*/ 13585594 w 15608451"/>
              <a:gd name="connsiteY8" fmla="*/ 4239472 h 13921615"/>
              <a:gd name="connsiteX9" fmla="*/ 8380896 w 15608451"/>
              <a:gd name="connsiteY9" fmla="*/ 13921615 h 13921615"/>
              <a:gd name="connsiteX10" fmla="*/ 5108955 w 15608451"/>
              <a:gd name="connsiteY10" fmla="*/ 13921615 h 13921615"/>
              <a:gd name="connsiteX11" fmla="*/ 6113670 w 15608451"/>
              <a:gd name="connsiteY11" fmla="*/ 11513726 h 1392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08451" h="13921615">
                <a:moveTo>
                  <a:pt x="2546889" y="9159909"/>
                </a:moveTo>
                <a:lnTo>
                  <a:pt x="0" y="9287243"/>
                </a:lnTo>
                <a:lnTo>
                  <a:pt x="1398101" y="7954649"/>
                </a:lnTo>
                <a:close/>
                <a:moveTo>
                  <a:pt x="10924805" y="1871557"/>
                </a:moveTo>
                <a:lnTo>
                  <a:pt x="9076966" y="1332594"/>
                </a:lnTo>
                <a:lnTo>
                  <a:pt x="10475068" y="0"/>
                </a:lnTo>
                <a:close/>
                <a:moveTo>
                  <a:pt x="15608451" y="5385728"/>
                </a:moveTo>
                <a:lnTo>
                  <a:pt x="13298344" y="7104444"/>
                </a:lnTo>
                <a:lnTo>
                  <a:pt x="13585594" y="4239472"/>
                </a:lnTo>
                <a:close/>
                <a:moveTo>
                  <a:pt x="8380896" y="13921615"/>
                </a:moveTo>
                <a:lnTo>
                  <a:pt x="5108955" y="13921615"/>
                </a:lnTo>
                <a:lnTo>
                  <a:pt x="6113670" y="11513726"/>
                </a:lnTo>
                <a:close/>
              </a:path>
            </a:pathLst>
          </a:cu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pic>
        <p:nvPicPr>
          <p:cNvPr id="16386" name="Picture 2">
            <a:extLst>
              <a:ext uri="{FF2B5EF4-FFF2-40B4-BE49-F238E27FC236}">
                <a16:creationId xmlns:a16="http://schemas.microsoft.com/office/drawing/2014/main" id="{BB1AAC20-5D5D-4D20-8C9E-06A94A260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75" y="2042062"/>
            <a:ext cx="10956049" cy="364581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72486C9A-FFE1-409A-B906-D859793AC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93" y="74996"/>
            <a:ext cx="1242486" cy="841803"/>
          </a:xfrm>
          <a:prstGeom prst="rect">
            <a:avLst/>
          </a:prstGeom>
        </p:spPr>
      </p:pic>
      <p:sp>
        <p:nvSpPr>
          <p:cNvPr id="8" name="CuadroTexto 7">
            <a:extLst>
              <a:ext uri="{FF2B5EF4-FFF2-40B4-BE49-F238E27FC236}">
                <a16:creationId xmlns:a16="http://schemas.microsoft.com/office/drawing/2014/main" id="{06F39E5B-DDAE-41B6-AF5F-BA15EBD9DEFA}"/>
              </a:ext>
            </a:extLst>
          </p:cNvPr>
          <p:cNvSpPr txBox="1"/>
          <p:nvPr/>
        </p:nvSpPr>
        <p:spPr>
          <a:xfrm>
            <a:off x="1022888" y="495897"/>
            <a:ext cx="9843833" cy="954107"/>
          </a:xfrm>
          <a:prstGeom prst="rect">
            <a:avLst/>
          </a:prstGeom>
          <a:noFill/>
        </p:spPr>
        <p:txBody>
          <a:bodyPr wrap="square" rtlCol="0">
            <a:spAutoFit/>
          </a:bodyPr>
          <a:lstStyle/>
          <a:p>
            <a:pPr algn="ctr"/>
            <a:r>
              <a:rPr lang="es-MX" sz="2800" b="1" dirty="0">
                <a:solidFill>
                  <a:srgbClr val="000000"/>
                </a:solidFill>
                <a:latin typeface="Gill Sans MT" panose="020B0502020104020203" pitchFamily="34" charset="0"/>
              </a:rPr>
              <a:t>DIPLOMADO EN DISEÑO, IMPLEMENTACIÓN  Y MEJORA DE PROGRAMAS DE COMPLIANCE</a:t>
            </a:r>
            <a:endParaRPr lang="es-CL" sz="2800" dirty="0">
              <a:latin typeface="Gill Sans MT" panose="020B0502020104020203" pitchFamily="34" charset="0"/>
            </a:endParaRPr>
          </a:p>
        </p:txBody>
      </p:sp>
      <p:pic>
        <p:nvPicPr>
          <p:cNvPr id="16388" name="Picture 4">
            <a:extLst>
              <a:ext uri="{FF2B5EF4-FFF2-40B4-BE49-F238E27FC236}">
                <a16:creationId xmlns:a16="http://schemas.microsoft.com/office/drawing/2014/main" id="{4CA1D008-15A7-41B7-B7EC-78C61622B5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74" y="2042061"/>
            <a:ext cx="10956049" cy="377602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7AC1B0CC-E779-4DB6-8E51-419F89AA2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72" y="2042060"/>
            <a:ext cx="10956049" cy="372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2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6386"/>
                                        </p:tgtEl>
                                        <p:attrNameLst>
                                          <p:attrName>ppt_w</p:attrName>
                                        </p:attrNameLst>
                                      </p:cBhvr>
                                      <p:tavLst>
                                        <p:tav tm="0">
                                          <p:val>
                                            <p:strVal val="ppt_w"/>
                                          </p:val>
                                        </p:tav>
                                        <p:tav tm="100000">
                                          <p:val>
                                            <p:fltVal val="0"/>
                                          </p:val>
                                        </p:tav>
                                      </p:tavLst>
                                    </p:anim>
                                    <p:anim calcmode="lin" valueType="num">
                                      <p:cBhvr>
                                        <p:cTn id="7" dur="500"/>
                                        <p:tgtEl>
                                          <p:spTgt spid="16386"/>
                                        </p:tgtEl>
                                        <p:attrNameLst>
                                          <p:attrName>ppt_h</p:attrName>
                                        </p:attrNameLst>
                                      </p:cBhvr>
                                      <p:tavLst>
                                        <p:tav tm="0">
                                          <p:val>
                                            <p:strVal val="ppt_h"/>
                                          </p:val>
                                        </p:tav>
                                        <p:tav tm="100000">
                                          <p:val>
                                            <p:fltVal val="0"/>
                                          </p:val>
                                        </p:tav>
                                      </p:tavLst>
                                    </p:anim>
                                    <p:animEffect transition="out" filter="fade">
                                      <p:cBhvr>
                                        <p:cTn id="8" dur="500"/>
                                        <p:tgtEl>
                                          <p:spTgt spid="16386"/>
                                        </p:tgtEl>
                                      </p:cBhvr>
                                    </p:animEffect>
                                    <p:set>
                                      <p:cBhvr>
                                        <p:cTn id="9" dur="1" fill="hold">
                                          <p:stCondLst>
                                            <p:cond delay="499"/>
                                          </p:stCondLst>
                                        </p:cTn>
                                        <p:tgtEl>
                                          <p:spTgt spid="16386"/>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4"/>
                                        </p:tgtEl>
                                        <p:attrNameLst>
                                          <p:attrName>ppt_w</p:attrName>
                                        </p:attrNameLst>
                                      </p:cBhvr>
                                      <p:tavLst>
                                        <p:tav tm="0">
                                          <p:val>
                                            <p:strVal val="ppt_w"/>
                                          </p:val>
                                        </p:tav>
                                        <p:tav tm="100000">
                                          <p:val>
                                            <p:fltVal val="0"/>
                                          </p:val>
                                        </p:tav>
                                      </p:tavLst>
                                    </p:anim>
                                    <p:anim calcmode="lin" valueType="num">
                                      <p:cBhvr>
                                        <p:cTn id="12" dur="500"/>
                                        <p:tgtEl>
                                          <p:spTgt spid="4"/>
                                        </p:tgtEl>
                                        <p:attrNameLst>
                                          <p:attrName>ppt_h</p:attrName>
                                        </p:attrNameLst>
                                      </p:cBhvr>
                                      <p:tavLst>
                                        <p:tav tm="0">
                                          <p:val>
                                            <p:strVal val="ppt_h"/>
                                          </p:val>
                                        </p:tav>
                                        <p:tav tm="100000">
                                          <p:val>
                                            <p:fltVal val="0"/>
                                          </p:val>
                                        </p:tav>
                                      </p:tavLst>
                                    </p:anim>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6388"/>
                                        </p:tgtEl>
                                        <p:attrNameLst>
                                          <p:attrName>style.visibility</p:attrName>
                                        </p:attrNameLst>
                                      </p:cBhvr>
                                      <p:to>
                                        <p:strVal val="visible"/>
                                      </p:to>
                                    </p:set>
                                    <p:animEffect transition="in" filter="fade">
                                      <p:cBhvr>
                                        <p:cTn id="22" dur="500"/>
                                        <p:tgtEl>
                                          <p:spTgt spid="16388"/>
                                        </p:tgtEl>
                                      </p:cBhvr>
                                    </p:animEffect>
                                  </p:childTnLst>
                                  <p:subTnLst>
                                    <p:set>
                                      <p:cBhvr override="childStyle">
                                        <p:cTn dur="1" fill="hold" display="0" masterRel="nextClick" afterEffect="1"/>
                                        <p:tgtEl>
                                          <p:spTgt spid="1638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fade">
                                      <p:cBhvr>
                                        <p:cTn id="27" dur="1000"/>
                                        <p:tgtEl>
                                          <p:spTgt spid="16390"/>
                                        </p:tgtEl>
                                      </p:cBhvr>
                                    </p:animEffect>
                                    <p:anim calcmode="lin" valueType="num">
                                      <p:cBhvr>
                                        <p:cTn id="28" dur="1000" fill="hold"/>
                                        <p:tgtEl>
                                          <p:spTgt spid="16390"/>
                                        </p:tgtEl>
                                        <p:attrNameLst>
                                          <p:attrName>ppt_x</p:attrName>
                                        </p:attrNameLst>
                                      </p:cBhvr>
                                      <p:tavLst>
                                        <p:tav tm="0">
                                          <p:val>
                                            <p:strVal val="#ppt_x"/>
                                          </p:val>
                                        </p:tav>
                                        <p:tav tm="100000">
                                          <p:val>
                                            <p:strVal val="#ppt_x"/>
                                          </p:val>
                                        </p:tav>
                                      </p:tavLst>
                                    </p:anim>
                                    <p:anim calcmode="lin" valueType="num">
                                      <p:cBhvr>
                                        <p:cTn id="29" dur="1000" fill="hold"/>
                                        <p:tgtEl>
                                          <p:spTgt spid="163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a libre: forma 5">
            <a:extLst>
              <a:ext uri="{FF2B5EF4-FFF2-40B4-BE49-F238E27FC236}">
                <a16:creationId xmlns:a16="http://schemas.microsoft.com/office/drawing/2014/main" id="{29C17730-8BAF-4DEB-9B0A-8EEAB7154BE1}"/>
              </a:ext>
            </a:extLst>
          </p:cNvPr>
          <p:cNvSpPr/>
          <p:nvPr/>
        </p:nvSpPr>
        <p:spPr>
          <a:xfrm rot="12767461">
            <a:off x="-1124057" y="-2796146"/>
            <a:ext cx="15772589" cy="11471761"/>
          </a:xfrm>
          <a:custGeom>
            <a:avLst/>
            <a:gdLst>
              <a:gd name="connsiteX0" fmla="*/ 3440163 w 15772589"/>
              <a:gd name="connsiteY0" fmla="*/ 9392605 h 11471761"/>
              <a:gd name="connsiteX1" fmla="*/ 0 w 15772589"/>
              <a:gd name="connsiteY1" fmla="*/ 5677580 h 11471761"/>
              <a:gd name="connsiteX2" fmla="*/ 3045868 w 15772589"/>
              <a:gd name="connsiteY2" fmla="*/ 3715328 h 11471761"/>
              <a:gd name="connsiteX3" fmla="*/ 5833746 w 15772589"/>
              <a:gd name="connsiteY3" fmla="*/ 11471761 h 11471761"/>
              <a:gd name="connsiteX4" fmla="*/ 3551431 w 15772589"/>
              <a:gd name="connsiteY4" fmla="*/ 11471761 h 11471761"/>
              <a:gd name="connsiteX5" fmla="*/ 5833747 w 15772589"/>
              <a:gd name="connsiteY5" fmla="*/ 8042761 h 11471761"/>
              <a:gd name="connsiteX6" fmla="*/ 15772589 w 15772589"/>
              <a:gd name="connsiteY6" fmla="*/ 6696317 h 11471761"/>
              <a:gd name="connsiteX7" fmla="*/ 11311349 w 15772589"/>
              <a:gd name="connsiteY7" fmla="*/ 4185057 h 11471761"/>
              <a:gd name="connsiteX8" fmla="*/ 14259971 w 15772589"/>
              <a:gd name="connsiteY8" fmla="*/ 0 h 1147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2589" h="11471761">
                <a:moveTo>
                  <a:pt x="3440163" y="9392605"/>
                </a:moveTo>
                <a:lnTo>
                  <a:pt x="0" y="5677580"/>
                </a:lnTo>
                <a:lnTo>
                  <a:pt x="3045868" y="3715328"/>
                </a:lnTo>
                <a:close/>
                <a:moveTo>
                  <a:pt x="5833746" y="11471761"/>
                </a:moveTo>
                <a:lnTo>
                  <a:pt x="3551431" y="11471761"/>
                </a:lnTo>
                <a:lnTo>
                  <a:pt x="5833747" y="8042761"/>
                </a:lnTo>
                <a:close/>
                <a:moveTo>
                  <a:pt x="15772589" y="6696317"/>
                </a:moveTo>
                <a:lnTo>
                  <a:pt x="11311349" y="4185057"/>
                </a:lnTo>
                <a:lnTo>
                  <a:pt x="14259971" y="0"/>
                </a:lnTo>
                <a:close/>
              </a:path>
            </a:pathLst>
          </a:cu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pic>
        <p:nvPicPr>
          <p:cNvPr id="7" name="Imagen 6">
            <a:extLst>
              <a:ext uri="{FF2B5EF4-FFF2-40B4-BE49-F238E27FC236}">
                <a16:creationId xmlns:a16="http://schemas.microsoft.com/office/drawing/2014/main" id="{28926724-C02D-4139-B90C-FD8B91821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69" y="194891"/>
            <a:ext cx="1242486" cy="841803"/>
          </a:xfrm>
          <a:prstGeom prst="rect">
            <a:avLst/>
          </a:prstGeom>
        </p:spPr>
      </p:pic>
      <p:sp>
        <p:nvSpPr>
          <p:cNvPr id="8" name="CuadroTexto 7">
            <a:extLst>
              <a:ext uri="{FF2B5EF4-FFF2-40B4-BE49-F238E27FC236}">
                <a16:creationId xmlns:a16="http://schemas.microsoft.com/office/drawing/2014/main" id="{BD8EA604-0DA7-49C0-BD6F-B86526085800}"/>
              </a:ext>
            </a:extLst>
          </p:cNvPr>
          <p:cNvSpPr txBox="1"/>
          <p:nvPr/>
        </p:nvSpPr>
        <p:spPr>
          <a:xfrm>
            <a:off x="2444945" y="194891"/>
            <a:ext cx="7923422" cy="954107"/>
          </a:xfrm>
          <a:prstGeom prst="rect">
            <a:avLst/>
          </a:prstGeom>
          <a:noFill/>
        </p:spPr>
        <p:txBody>
          <a:bodyPr wrap="square" rtlCol="0">
            <a:spAutoFit/>
          </a:bodyPr>
          <a:lstStyle/>
          <a:p>
            <a:pPr algn="ctr"/>
            <a:r>
              <a:rPr lang="es-MX" sz="2800" b="1" dirty="0">
                <a:latin typeface="Gill Sans MT" panose="020B0502020104020203" pitchFamily="34" charset="0"/>
              </a:rPr>
              <a:t>DIPLOMA EN GESTIÓN DEL EMPRENDIMIENTO EN AGRONEGOCIOS</a:t>
            </a:r>
            <a:endParaRPr lang="es-CL" sz="4000" dirty="0">
              <a:latin typeface="Gill Sans MT" panose="020B0502020104020203" pitchFamily="34" charset="0"/>
            </a:endParaRPr>
          </a:p>
        </p:txBody>
      </p:sp>
      <p:pic>
        <p:nvPicPr>
          <p:cNvPr id="18434" name="Picture 2">
            <a:extLst>
              <a:ext uri="{FF2B5EF4-FFF2-40B4-BE49-F238E27FC236}">
                <a16:creationId xmlns:a16="http://schemas.microsoft.com/office/drawing/2014/main" id="{A8985FB2-0979-4E13-B59A-7B30C880D7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455" y="2505952"/>
            <a:ext cx="9576665" cy="297543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F9F606D7-BF62-4901-AEE7-03C5AEB96B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1455" y="2505952"/>
            <a:ext cx="9576665" cy="2942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45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434"/>
                                        </p:tgtEl>
                                      </p:cBhvr>
                                    </p:animEffect>
                                    <p:set>
                                      <p:cBhvr>
                                        <p:cTn id="7" dur="1" fill="hold">
                                          <p:stCondLst>
                                            <p:cond delay="499"/>
                                          </p:stCondLst>
                                        </p:cTn>
                                        <p:tgtEl>
                                          <p:spTgt spid="1843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5F510FDB-7A65-4CE4-96E0-BA680D9A4D81}"/>
              </a:ext>
            </a:extLst>
          </p:cNvPr>
          <p:cNvGrpSpPr/>
          <p:nvPr/>
        </p:nvGrpSpPr>
        <p:grpSpPr>
          <a:xfrm>
            <a:off x="-143435" y="-268941"/>
            <a:ext cx="12613342" cy="7351059"/>
            <a:chOff x="-143435" y="-268941"/>
            <a:chExt cx="12613342" cy="7351059"/>
          </a:xfrm>
          <a:blipFill>
            <a:blip r:embed="rId2"/>
            <a:stretch>
              <a:fillRect/>
            </a:stretch>
          </a:blipFill>
        </p:grpSpPr>
        <p:sp>
          <p:nvSpPr>
            <p:cNvPr id="3" name="Rectángulo 2">
              <a:extLst>
                <a:ext uri="{FF2B5EF4-FFF2-40B4-BE49-F238E27FC236}">
                  <a16:creationId xmlns:a16="http://schemas.microsoft.com/office/drawing/2014/main" id="{A73F53B7-F476-4379-9416-C6FEFFBCB80D}"/>
                </a:ext>
              </a:extLst>
            </p:cNvPr>
            <p:cNvSpPr/>
            <p:nvPr/>
          </p:nvSpPr>
          <p:spPr>
            <a:xfrm>
              <a:off x="-143435" y="-268941"/>
              <a:ext cx="1524000" cy="73510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a:extLst>
                <a:ext uri="{FF2B5EF4-FFF2-40B4-BE49-F238E27FC236}">
                  <a16:creationId xmlns:a16="http://schemas.microsoft.com/office/drawing/2014/main" id="{01BB7254-0699-4AA0-B32C-63F7384BCDA0}"/>
                </a:ext>
              </a:extLst>
            </p:cNvPr>
            <p:cNvSpPr/>
            <p:nvPr/>
          </p:nvSpPr>
          <p:spPr>
            <a:xfrm>
              <a:off x="10945907" y="-268941"/>
              <a:ext cx="1524000" cy="73510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25" name="Imagen 24">
            <a:extLst>
              <a:ext uri="{FF2B5EF4-FFF2-40B4-BE49-F238E27FC236}">
                <a16:creationId xmlns:a16="http://schemas.microsoft.com/office/drawing/2014/main" id="{C44AB5C7-8F49-4264-B4D4-D23D0C844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25"/>
            <a:ext cx="1372899" cy="830997"/>
          </a:xfrm>
          <a:prstGeom prst="rect">
            <a:avLst/>
          </a:prstGeom>
        </p:spPr>
      </p:pic>
      <p:sp>
        <p:nvSpPr>
          <p:cNvPr id="8" name="CuadroTexto 7">
            <a:extLst>
              <a:ext uri="{FF2B5EF4-FFF2-40B4-BE49-F238E27FC236}">
                <a16:creationId xmlns:a16="http://schemas.microsoft.com/office/drawing/2014/main" id="{A959B8C8-041F-459F-A3DF-5D3240A6FD1A}"/>
              </a:ext>
            </a:extLst>
          </p:cNvPr>
          <p:cNvSpPr txBox="1"/>
          <p:nvPr/>
        </p:nvSpPr>
        <p:spPr>
          <a:xfrm>
            <a:off x="2201525" y="344793"/>
            <a:ext cx="7923422" cy="954107"/>
          </a:xfrm>
          <a:prstGeom prst="rect">
            <a:avLst/>
          </a:prstGeom>
          <a:noFill/>
        </p:spPr>
        <p:txBody>
          <a:bodyPr wrap="square" rtlCol="0">
            <a:spAutoFit/>
          </a:bodyPr>
          <a:lstStyle/>
          <a:p>
            <a:pPr algn="ctr"/>
            <a:r>
              <a:rPr lang="es-MX" sz="2800" b="1" i="0" u="none" strike="noStrike" dirty="0">
                <a:solidFill>
                  <a:srgbClr val="000000"/>
                </a:solidFill>
                <a:effectLst/>
                <a:latin typeface="Gill Sans MT" panose="020B0502020104020203" pitchFamily="34" charset="0"/>
              </a:rPr>
              <a:t>EN GEOESTADÍSTICA EN EL ÁMBITO DE LAS CIENCIAS DE LA TIERRA</a:t>
            </a:r>
            <a:endParaRPr lang="es-CL" sz="5400" dirty="0">
              <a:latin typeface="Gill Sans MT" panose="020B0502020104020203" pitchFamily="34" charset="0"/>
            </a:endParaRPr>
          </a:p>
        </p:txBody>
      </p:sp>
      <p:pic>
        <p:nvPicPr>
          <p:cNvPr id="19458" name="Picture 2">
            <a:extLst>
              <a:ext uri="{FF2B5EF4-FFF2-40B4-BE49-F238E27FC236}">
                <a16:creationId xmlns:a16="http://schemas.microsoft.com/office/drawing/2014/main" id="{25C1D436-37BA-45A9-9E98-147D8F4F6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2362" y="1608179"/>
            <a:ext cx="7561747" cy="2413597"/>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B8640D19-0C6E-49CC-9B80-76AD33B86F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1525" y="4208254"/>
            <a:ext cx="7418675" cy="2304953"/>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D4EAA6B5-53FE-4463-BE95-36DBF8733D14}"/>
              </a:ext>
            </a:extLst>
          </p:cNvPr>
          <p:cNvSpPr txBox="1"/>
          <p:nvPr/>
        </p:nvSpPr>
        <p:spPr>
          <a:xfrm>
            <a:off x="2067053" y="256524"/>
            <a:ext cx="7923422" cy="1384995"/>
          </a:xfrm>
          <a:prstGeom prst="rect">
            <a:avLst/>
          </a:prstGeom>
          <a:noFill/>
        </p:spPr>
        <p:txBody>
          <a:bodyPr wrap="square" rtlCol="0">
            <a:spAutoFit/>
          </a:bodyPr>
          <a:lstStyle/>
          <a:p>
            <a:pPr algn="ctr"/>
            <a:r>
              <a:rPr lang="es-MX" sz="2800" b="1" dirty="0">
                <a:latin typeface="Gill Sans MT" panose="020B0502020104020203" pitchFamily="34" charset="0"/>
              </a:rPr>
              <a:t>DIPLOMA EN FORMACIÓN PEDAGÓGICA PARA INSTRUCTORES DEL SECTOR TRANSPORTE V. 5</a:t>
            </a:r>
            <a:endParaRPr lang="es-CL" sz="2800" dirty="0">
              <a:latin typeface="Gill Sans MT" panose="020B0502020104020203" pitchFamily="34" charset="0"/>
            </a:endParaRPr>
          </a:p>
        </p:txBody>
      </p:sp>
      <p:pic>
        <p:nvPicPr>
          <p:cNvPr id="19462" name="Picture 6">
            <a:extLst>
              <a:ext uri="{FF2B5EF4-FFF2-40B4-BE49-F238E27FC236}">
                <a16:creationId xmlns:a16="http://schemas.microsoft.com/office/drawing/2014/main" id="{17F23797-5AD0-4E61-A6B5-08E82D9D3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5996" y="1659532"/>
            <a:ext cx="7561747" cy="2310890"/>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8041D0DB-E508-4BA2-92F1-CD50965C5A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9426" y="4156900"/>
            <a:ext cx="7418675" cy="225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8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458"/>
                                        </p:tgtEl>
                                      </p:cBhvr>
                                    </p:animEffect>
                                    <p:set>
                                      <p:cBhvr>
                                        <p:cTn id="10" dur="1" fill="hold">
                                          <p:stCondLst>
                                            <p:cond delay="499"/>
                                          </p:stCondLst>
                                        </p:cTn>
                                        <p:tgtEl>
                                          <p:spTgt spid="194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9460"/>
                                        </p:tgtEl>
                                      </p:cBhvr>
                                    </p:animEffect>
                                    <p:set>
                                      <p:cBhvr>
                                        <p:cTn id="13" dur="1" fill="hold">
                                          <p:stCondLst>
                                            <p:cond delay="499"/>
                                          </p:stCondLst>
                                        </p:cTn>
                                        <p:tgtEl>
                                          <p:spTgt spid="1946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464"/>
                                        </p:tgtEl>
                                        <p:attrNameLst>
                                          <p:attrName>style.visibility</p:attrName>
                                        </p:attrNameLst>
                                      </p:cBhvr>
                                      <p:to>
                                        <p:strVal val="visible"/>
                                      </p:to>
                                    </p:set>
                                    <p:animEffect transition="in" filter="fade">
                                      <p:cBhvr>
                                        <p:cTn id="23" dur="500"/>
                                        <p:tgtEl>
                                          <p:spTgt spid="19464"/>
                                        </p:tgtEl>
                                      </p:cBhvr>
                                    </p:animEffect>
                                  </p:childTnLst>
                                </p:cTn>
                              </p:par>
                              <p:par>
                                <p:cTn id="24" presetID="10" presetClass="entr" presetSubtype="0" fill="hold" nodeType="withEffect">
                                  <p:stCondLst>
                                    <p:cond delay="0"/>
                                  </p:stCondLst>
                                  <p:childTnLst>
                                    <p:set>
                                      <p:cBhvr>
                                        <p:cTn id="25" dur="1" fill="hold">
                                          <p:stCondLst>
                                            <p:cond delay="0"/>
                                          </p:stCondLst>
                                        </p:cTn>
                                        <p:tgtEl>
                                          <p:spTgt spid="19462"/>
                                        </p:tgtEl>
                                        <p:attrNameLst>
                                          <p:attrName>style.visibility</p:attrName>
                                        </p:attrNameLst>
                                      </p:cBhvr>
                                      <p:to>
                                        <p:strVal val="visible"/>
                                      </p:to>
                                    </p:set>
                                    <p:animEffect transition="in" filter="fade">
                                      <p:cBhvr>
                                        <p:cTn id="26"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DFCC458C-0C6E-41F5-8D94-6DE59D18FB57}"/>
              </a:ext>
            </a:extLst>
          </p:cNvPr>
          <p:cNvGrpSpPr/>
          <p:nvPr/>
        </p:nvGrpSpPr>
        <p:grpSpPr>
          <a:xfrm>
            <a:off x="-240587" y="-57176"/>
            <a:ext cx="12434168" cy="7019779"/>
            <a:chOff x="-124937" y="-1"/>
            <a:chExt cx="12434168" cy="7019779"/>
          </a:xfrm>
        </p:grpSpPr>
        <p:sp>
          <p:nvSpPr>
            <p:cNvPr id="5" name="Triángulo isósceles 4">
              <a:extLst>
                <a:ext uri="{FF2B5EF4-FFF2-40B4-BE49-F238E27FC236}">
                  <a16:creationId xmlns:a16="http://schemas.microsoft.com/office/drawing/2014/main" id="{010CF345-495B-4236-AD43-EC0B52BDD6A2}"/>
                </a:ext>
              </a:extLst>
            </p:cNvPr>
            <p:cNvSpPr/>
            <p:nvPr/>
          </p:nvSpPr>
          <p:spPr>
            <a:xfrm rot="10800000">
              <a:off x="-124937" y="-1"/>
              <a:ext cx="5174792" cy="3652012"/>
            </a:xfrm>
            <a:prstGeom prst="triangle">
              <a:avLst>
                <a:gd name="adj" fmla="val 100000"/>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riángulo isósceles 5">
              <a:extLst>
                <a:ext uri="{FF2B5EF4-FFF2-40B4-BE49-F238E27FC236}">
                  <a16:creationId xmlns:a16="http://schemas.microsoft.com/office/drawing/2014/main" id="{7394787E-3047-4D8A-AA69-DD3ED679EDDC}"/>
                </a:ext>
              </a:extLst>
            </p:cNvPr>
            <p:cNvSpPr/>
            <p:nvPr/>
          </p:nvSpPr>
          <p:spPr>
            <a:xfrm>
              <a:off x="7134439" y="2498034"/>
              <a:ext cx="5174792" cy="4521744"/>
            </a:xfrm>
            <a:prstGeom prst="triangle">
              <a:avLst>
                <a:gd name="adj" fmla="val 100000"/>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3" name="Imagen 2">
            <a:extLst>
              <a:ext uri="{FF2B5EF4-FFF2-40B4-BE49-F238E27FC236}">
                <a16:creationId xmlns:a16="http://schemas.microsoft.com/office/drawing/2014/main" id="{69094D39-5A82-4BA9-9FDF-E3CD14747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11" y="128540"/>
            <a:ext cx="1609808" cy="1090669"/>
          </a:xfrm>
          <a:prstGeom prst="rect">
            <a:avLst/>
          </a:prstGeom>
        </p:spPr>
      </p:pic>
      <p:sp>
        <p:nvSpPr>
          <p:cNvPr id="15" name="CuadroTexto 14">
            <a:extLst>
              <a:ext uri="{FF2B5EF4-FFF2-40B4-BE49-F238E27FC236}">
                <a16:creationId xmlns:a16="http://schemas.microsoft.com/office/drawing/2014/main" id="{ACF9D753-06ED-4B1F-9088-D27E103EF1CF}"/>
              </a:ext>
            </a:extLst>
          </p:cNvPr>
          <p:cNvSpPr txBox="1"/>
          <p:nvPr/>
        </p:nvSpPr>
        <p:spPr>
          <a:xfrm>
            <a:off x="4080867" y="466386"/>
            <a:ext cx="7923422" cy="1384995"/>
          </a:xfrm>
          <a:prstGeom prst="rect">
            <a:avLst/>
          </a:prstGeom>
          <a:noFill/>
        </p:spPr>
        <p:txBody>
          <a:bodyPr wrap="square" rtlCol="0">
            <a:spAutoFit/>
          </a:bodyPr>
          <a:lstStyle/>
          <a:p>
            <a:pPr algn="ctr"/>
            <a:r>
              <a:rPr lang="es-MX" sz="2800" b="1" dirty="0">
                <a:latin typeface="Gill Sans MT" panose="020B0502020104020203" pitchFamily="34" charset="0"/>
              </a:rPr>
              <a:t>DIPLOMA EN GEOTECNICA, ASFALTOS Y HORMIGONES, CON APLICACIONES EN OBRAS VIALES V. 1</a:t>
            </a:r>
            <a:endParaRPr lang="es-CL" sz="4000" dirty="0">
              <a:latin typeface="Gill Sans MT" panose="020B0502020104020203" pitchFamily="34" charset="0"/>
            </a:endParaRPr>
          </a:p>
        </p:txBody>
      </p:sp>
      <p:pic>
        <p:nvPicPr>
          <p:cNvPr id="20482" name="Picture 2">
            <a:extLst>
              <a:ext uri="{FF2B5EF4-FFF2-40B4-BE49-F238E27FC236}">
                <a16:creationId xmlns:a16="http://schemas.microsoft.com/office/drawing/2014/main" id="{8EB1F444-555F-430B-9822-77D74C56D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704" y="1897812"/>
            <a:ext cx="7577828" cy="226434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D79B6A19-61F0-436E-B776-8255286DC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10" y="4298665"/>
            <a:ext cx="6796030" cy="2134577"/>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3D9B1C50-87E1-4433-98E6-06CB1449E033}"/>
              </a:ext>
            </a:extLst>
          </p:cNvPr>
          <p:cNvSpPr txBox="1"/>
          <p:nvPr/>
        </p:nvSpPr>
        <p:spPr>
          <a:xfrm>
            <a:off x="4029576" y="495883"/>
            <a:ext cx="7923422" cy="954107"/>
          </a:xfrm>
          <a:prstGeom prst="rect">
            <a:avLst/>
          </a:prstGeom>
          <a:noFill/>
        </p:spPr>
        <p:txBody>
          <a:bodyPr wrap="square" rtlCol="0">
            <a:spAutoFit/>
          </a:bodyPr>
          <a:lstStyle/>
          <a:p>
            <a:pPr algn="ctr"/>
            <a:r>
              <a:rPr lang="es-MX" sz="2800" b="1" dirty="0">
                <a:latin typeface="Gill Sans MT" panose="020B0502020104020203" pitchFamily="34" charset="0"/>
              </a:rPr>
              <a:t>DIPLOMA GARANTÍA Y PROTECCIÓN EN DERECHOS DE LAS INFANCIAS</a:t>
            </a:r>
            <a:endParaRPr lang="es-CL" sz="5400" dirty="0">
              <a:latin typeface="Gill Sans MT" panose="020B0502020104020203" pitchFamily="34" charset="0"/>
            </a:endParaRPr>
          </a:p>
        </p:txBody>
      </p:sp>
      <p:pic>
        <p:nvPicPr>
          <p:cNvPr id="20486" name="Picture 6">
            <a:extLst>
              <a:ext uri="{FF2B5EF4-FFF2-40B4-BE49-F238E27FC236}">
                <a16:creationId xmlns:a16="http://schemas.microsoft.com/office/drawing/2014/main" id="{CEE698E1-BA09-47FB-BC4B-EEAA7FE1F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2704" y="1938652"/>
            <a:ext cx="7430686" cy="2333917"/>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a:extLst>
              <a:ext uri="{FF2B5EF4-FFF2-40B4-BE49-F238E27FC236}">
                <a16:creationId xmlns:a16="http://schemas.microsoft.com/office/drawing/2014/main" id="{199770CC-EDD8-426B-BC79-D64AF32D02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65" y="4305690"/>
            <a:ext cx="6905920" cy="2169092"/>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22A0A8F8-E7B6-4691-8063-06A80C5DDC21}"/>
              </a:ext>
            </a:extLst>
          </p:cNvPr>
          <p:cNvSpPr txBox="1"/>
          <p:nvPr/>
        </p:nvSpPr>
        <p:spPr>
          <a:xfrm>
            <a:off x="3740813" y="464846"/>
            <a:ext cx="7923422" cy="954107"/>
          </a:xfrm>
          <a:prstGeom prst="rect">
            <a:avLst/>
          </a:prstGeom>
          <a:noFill/>
        </p:spPr>
        <p:txBody>
          <a:bodyPr wrap="square" rtlCol="0">
            <a:spAutoFit/>
          </a:bodyPr>
          <a:lstStyle/>
          <a:p>
            <a:pPr algn="ctr"/>
            <a:r>
              <a:rPr lang="es-MX" sz="2800" b="1" dirty="0">
                <a:latin typeface="Gill Sans MT" panose="020B0502020104020203" pitchFamily="34" charset="0"/>
              </a:rPr>
              <a:t>DIPLOMADO EN GESTIÓN DE COMPRAS Y CONTRATACIONES PÚBLICAS</a:t>
            </a:r>
            <a:endParaRPr lang="es-CL" sz="5400" dirty="0">
              <a:latin typeface="Gill Sans MT" panose="020B0502020104020203" pitchFamily="34" charset="0"/>
            </a:endParaRPr>
          </a:p>
        </p:txBody>
      </p:sp>
      <p:pic>
        <p:nvPicPr>
          <p:cNvPr id="20490" name="Picture 10">
            <a:extLst>
              <a:ext uri="{FF2B5EF4-FFF2-40B4-BE49-F238E27FC236}">
                <a16:creationId xmlns:a16="http://schemas.microsoft.com/office/drawing/2014/main" id="{19E4AB92-27CF-40FF-98D5-9999069AD9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264" y="4279593"/>
            <a:ext cx="6850975" cy="2198360"/>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a:extLst>
              <a:ext uri="{FF2B5EF4-FFF2-40B4-BE49-F238E27FC236}">
                <a16:creationId xmlns:a16="http://schemas.microsoft.com/office/drawing/2014/main" id="{6C9BEFB3-4330-4727-8955-62CC18C29A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3100" y="1957159"/>
            <a:ext cx="7390290" cy="225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38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5"/>
                                        </p:tgtEl>
                                      </p:cBhvr>
                                    </p:animEffect>
                                    <p:anim calcmode="lin" valueType="num">
                                      <p:cBhvr>
                                        <p:cTn id="7" dur="1000"/>
                                        <p:tgtEl>
                                          <p:spTgt spid="15"/>
                                        </p:tgtEl>
                                        <p:attrNameLst>
                                          <p:attrName>ppt_x</p:attrName>
                                        </p:attrNameLst>
                                      </p:cBhvr>
                                      <p:tavLst>
                                        <p:tav tm="0">
                                          <p:val>
                                            <p:strVal val="ppt_x"/>
                                          </p:val>
                                        </p:tav>
                                        <p:tav tm="100000">
                                          <p:val>
                                            <p:strVal val="ppt_x"/>
                                          </p:val>
                                        </p:tav>
                                      </p:tavLst>
                                    </p:anim>
                                    <p:anim calcmode="lin" valueType="num">
                                      <p:cBhvr>
                                        <p:cTn id="8" dur="1000"/>
                                        <p:tgtEl>
                                          <p:spTgt spid="15"/>
                                        </p:tgtEl>
                                        <p:attrNameLst>
                                          <p:attrName>ppt_y</p:attrName>
                                        </p:attrNameLst>
                                      </p:cBhvr>
                                      <p:tavLst>
                                        <p:tav tm="0">
                                          <p:val>
                                            <p:strVal val="ppt_y"/>
                                          </p:val>
                                        </p:tav>
                                        <p:tav tm="100000">
                                          <p:val>
                                            <p:strVal val="ppt_y+.1"/>
                                          </p:val>
                                        </p:tav>
                                      </p:tavLst>
                                    </p:anim>
                                    <p:set>
                                      <p:cBhvr>
                                        <p:cTn id="9" dur="1" fill="hold">
                                          <p:stCondLst>
                                            <p:cond delay="999"/>
                                          </p:stCondLst>
                                        </p:cTn>
                                        <p:tgtEl>
                                          <p:spTgt spid="15"/>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20482"/>
                                        </p:tgtEl>
                                      </p:cBhvr>
                                    </p:animEffect>
                                    <p:anim calcmode="lin" valueType="num">
                                      <p:cBhvr>
                                        <p:cTn id="12" dur="1000"/>
                                        <p:tgtEl>
                                          <p:spTgt spid="20482"/>
                                        </p:tgtEl>
                                        <p:attrNameLst>
                                          <p:attrName>ppt_x</p:attrName>
                                        </p:attrNameLst>
                                      </p:cBhvr>
                                      <p:tavLst>
                                        <p:tav tm="0">
                                          <p:val>
                                            <p:strVal val="ppt_x"/>
                                          </p:val>
                                        </p:tav>
                                        <p:tav tm="100000">
                                          <p:val>
                                            <p:strVal val="ppt_x"/>
                                          </p:val>
                                        </p:tav>
                                      </p:tavLst>
                                    </p:anim>
                                    <p:anim calcmode="lin" valueType="num">
                                      <p:cBhvr>
                                        <p:cTn id="13" dur="1000"/>
                                        <p:tgtEl>
                                          <p:spTgt spid="20482"/>
                                        </p:tgtEl>
                                        <p:attrNameLst>
                                          <p:attrName>ppt_y</p:attrName>
                                        </p:attrNameLst>
                                      </p:cBhvr>
                                      <p:tavLst>
                                        <p:tav tm="0">
                                          <p:val>
                                            <p:strVal val="ppt_y"/>
                                          </p:val>
                                        </p:tav>
                                        <p:tav tm="100000">
                                          <p:val>
                                            <p:strVal val="ppt_y+.1"/>
                                          </p:val>
                                        </p:tav>
                                      </p:tavLst>
                                    </p:anim>
                                    <p:set>
                                      <p:cBhvr>
                                        <p:cTn id="14" dur="1" fill="hold">
                                          <p:stCondLst>
                                            <p:cond delay="999"/>
                                          </p:stCondLst>
                                        </p:cTn>
                                        <p:tgtEl>
                                          <p:spTgt spid="20482"/>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20484"/>
                                        </p:tgtEl>
                                      </p:cBhvr>
                                    </p:animEffect>
                                    <p:anim calcmode="lin" valueType="num">
                                      <p:cBhvr>
                                        <p:cTn id="17" dur="1000"/>
                                        <p:tgtEl>
                                          <p:spTgt spid="20484"/>
                                        </p:tgtEl>
                                        <p:attrNameLst>
                                          <p:attrName>ppt_x</p:attrName>
                                        </p:attrNameLst>
                                      </p:cBhvr>
                                      <p:tavLst>
                                        <p:tav tm="0">
                                          <p:val>
                                            <p:strVal val="ppt_x"/>
                                          </p:val>
                                        </p:tav>
                                        <p:tav tm="100000">
                                          <p:val>
                                            <p:strVal val="ppt_x"/>
                                          </p:val>
                                        </p:tav>
                                      </p:tavLst>
                                    </p:anim>
                                    <p:anim calcmode="lin" valueType="num">
                                      <p:cBhvr>
                                        <p:cTn id="18" dur="1000"/>
                                        <p:tgtEl>
                                          <p:spTgt spid="20484"/>
                                        </p:tgtEl>
                                        <p:attrNameLst>
                                          <p:attrName>ppt_y</p:attrName>
                                        </p:attrNameLst>
                                      </p:cBhvr>
                                      <p:tavLst>
                                        <p:tav tm="0">
                                          <p:val>
                                            <p:strVal val="ppt_y"/>
                                          </p:val>
                                        </p:tav>
                                        <p:tav tm="100000">
                                          <p:val>
                                            <p:strVal val="ppt_y+.1"/>
                                          </p:val>
                                        </p:tav>
                                      </p:tavLst>
                                    </p:anim>
                                    <p:set>
                                      <p:cBhvr>
                                        <p:cTn id="19" dur="1" fill="hold">
                                          <p:stCondLst>
                                            <p:cond delay="999"/>
                                          </p:stCondLst>
                                        </p:cTn>
                                        <p:tgtEl>
                                          <p:spTgt spid="20484"/>
                                        </p:tgtEl>
                                        <p:attrNameLst>
                                          <p:attrName>style.visibility</p:attrName>
                                        </p:attrNameLst>
                                      </p:cBhvr>
                                      <p:to>
                                        <p:strVal val="hidden"/>
                                      </p:to>
                                    </p:set>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par>
                                <p:cTn id="25" presetID="42" presetClass="entr" presetSubtype="0" fill="hold" nodeType="withEffect">
                                  <p:stCondLst>
                                    <p:cond delay="0"/>
                                  </p:stCondLst>
                                  <p:childTnLst>
                                    <p:set>
                                      <p:cBhvr>
                                        <p:cTn id="26" dur="1" fill="hold">
                                          <p:stCondLst>
                                            <p:cond delay="0"/>
                                          </p:stCondLst>
                                        </p:cTn>
                                        <p:tgtEl>
                                          <p:spTgt spid="20486"/>
                                        </p:tgtEl>
                                        <p:attrNameLst>
                                          <p:attrName>style.visibility</p:attrName>
                                        </p:attrNameLst>
                                      </p:cBhvr>
                                      <p:to>
                                        <p:strVal val="visible"/>
                                      </p:to>
                                    </p:set>
                                    <p:animEffect transition="in" filter="fade">
                                      <p:cBhvr>
                                        <p:cTn id="27" dur="1000"/>
                                        <p:tgtEl>
                                          <p:spTgt spid="20486"/>
                                        </p:tgtEl>
                                      </p:cBhvr>
                                    </p:animEffect>
                                    <p:anim calcmode="lin" valueType="num">
                                      <p:cBhvr>
                                        <p:cTn id="28" dur="1000" fill="hold"/>
                                        <p:tgtEl>
                                          <p:spTgt spid="20486"/>
                                        </p:tgtEl>
                                        <p:attrNameLst>
                                          <p:attrName>ppt_x</p:attrName>
                                        </p:attrNameLst>
                                      </p:cBhvr>
                                      <p:tavLst>
                                        <p:tav tm="0">
                                          <p:val>
                                            <p:strVal val="#ppt_x"/>
                                          </p:val>
                                        </p:tav>
                                        <p:tav tm="100000">
                                          <p:val>
                                            <p:strVal val="#ppt_x"/>
                                          </p:val>
                                        </p:tav>
                                      </p:tavLst>
                                    </p:anim>
                                    <p:anim calcmode="lin" valueType="num">
                                      <p:cBhvr>
                                        <p:cTn id="29" dur="1000" fill="hold"/>
                                        <p:tgtEl>
                                          <p:spTgt spid="20486"/>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0486"/>
                                        </p:tgtEl>
                                        <p:attrNameLst>
                                          <p:attrName>style.visibility</p:attrName>
                                        </p:attrNameLst>
                                      </p:cBhvr>
                                      <p:to>
                                        <p:strVal val="hidden"/>
                                      </p:to>
                                    </p:set>
                                  </p:subTnLst>
                                </p:cTn>
                              </p:par>
                              <p:par>
                                <p:cTn id="30" presetID="42" presetClass="entr" presetSubtype="0" fill="hold" nodeType="withEffect">
                                  <p:stCondLst>
                                    <p:cond delay="0"/>
                                  </p:stCondLst>
                                  <p:childTnLst>
                                    <p:set>
                                      <p:cBhvr>
                                        <p:cTn id="31" dur="1" fill="hold">
                                          <p:stCondLst>
                                            <p:cond delay="0"/>
                                          </p:stCondLst>
                                        </p:cTn>
                                        <p:tgtEl>
                                          <p:spTgt spid="20488"/>
                                        </p:tgtEl>
                                        <p:attrNameLst>
                                          <p:attrName>style.visibility</p:attrName>
                                        </p:attrNameLst>
                                      </p:cBhvr>
                                      <p:to>
                                        <p:strVal val="visible"/>
                                      </p:to>
                                    </p:set>
                                    <p:animEffect transition="in" filter="fade">
                                      <p:cBhvr>
                                        <p:cTn id="32" dur="1000"/>
                                        <p:tgtEl>
                                          <p:spTgt spid="20488"/>
                                        </p:tgtEl>
                                      </p:cBhvr>
                                    </p:animEffect>
                                    <p:anim calcmode="lin" valueType="num">
                                      <p:cBhvr>
                                        <p:cTn id="33" dur="1000" fill="hold"/>
                                        <p:tgtEl>
                                          <p:spTgt spid="20488"/>
                                        </p:tgtEl>
                                        <p:attrNameLst>
                                          <p:attrName>ppt_x</p:attrName>
                                        </p:attrNameLst>
                                      </p:cBhvr>
                                      <p:tavLst>
                                        <p:tav tm="0">
                                          <p:val>
                                            <p:strVal val="#ppt_x"/>
                                          </p:val>
                                        </p:tav>
                                        <p:tav tm="100000">
                                          <p:val>
                                            <p:strVal val="#ppt_x"/>
                                          </p:val>
                                        </p:tav>
                                      </p:tavLst>
                                    </p:anim>
                                    <p:anim calcmode="lin" valueType="num">
                                      <p:cBhvr>
                                        <p:cTn id="34" dur="1000" fill="hold"/>
                                        <p:tgtEl>
                                          <p:spTgt spid="2048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048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20492"/>
                                        </p:tgtEl>
                                        <p:attrNameLst>
                                          <p:attrName>style.visibility</p:attrName>
                                        </p:attrNameLst>
                                      </p:cBhvr>
                                      <p:to>
                                        <p:strVal val="visible"/>
                                      </p:to>
                                    </p:set>
                                    <p:animEffect transition="in" filter="fade">
                                      <p:cBhvr>
                                        <p:cTn id="42" dur="500"/>
                                        <p:tgtEl>
                                          <p:spTgt spid="20492"/>
                                        </p:tgtEl>
                                      </p:cBhvr>
                                    </p:animEffect>
                                  </p:childTnLst>
                                </p:cTn>
                              </p:par>
                              <p:par>
                                <p:cTn id="43" presetID="10" presetClass="entr" presetSubtype="0" fill="hold" nodeType="withEffect">
                                  <p:stCondLst>
                                    <p:cond delay="0"/>
                                  </p:stCondLst>
                                  <p:childTnLst>
                                    <p:set>
                                      <p:cBhvr>
                                        <p:cTn id="44" dur="1" fill="hold">
                                          <p:stCondLst>
                                            <p:cond delay="0"/>
                                          </p:stCondLst>
                                        </p:cTn>
                                        <p:tgtEl>
                                          <p:spTgt spid="20490"/>
                                        </p:tgtEl>
                                        <p:attrNameLst>
                                          <p:attrName>style.visibility</p:attrName>
                                        </p:attrNameLst>
                                      </p:cBhvr>
                                      <p:to>
                                        <p:strVal val="visible"/>
                                      </p:to>
                                    </p:set>
                                    <p:animEffect transition="in" filter="fade">
                                      <p:cBhvr>
                                        <p:cTn id="45" dur="500"/>
                                        <p:tgtEl>
                                          <p:spTgt spid="20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4EE4196C-F135-4D3B-B00D-1997ADFA7FC7}"/>
              </a:ext>
            </a:extLst>
          </p:cNvPr>
          <p:cNvSpPr/>
          <p:nvPr/>
        </p:nvSpPr>
        <p:spPr>
          <a:xfrm flipH="1">
            <a:off x="-53757" y="-34372"/>
            <a:ext cx="12299516" cy="6892372"/>
          </a:xfrm>
          <a:custGeom>
            <a:avLst/>
            <a:gdLst>
              <a:gd name="connsiteX0" fmla="*/ 53759 w 12299516"/>
              <a:gd name="connsiteY0" fmla="*/ 3463372 h 6892372"/>
              <a:gd name="connsiteX1" fmla="*/ 53759 w 12299516"/>
              <a:gd name="connsiteY1" fmla="*/ 6892372 h 6892372"/>
              <a:gd name="connsiteX2" fmla="*/ 2994151 w 12299516"/>
              <a:gd name="connsiteY2" fmla="*/ 6892372 h 6892372"/>
              <a:gd name="connsiteX3" fmla="*/ 12299516 w 12299516"/>
              <a:gd name="connsiteY3" fmla="*/ 3458966 h 6892372"/>
              <a:gd name="connsiteX4" fmla="*/ 9359124 w 12299516"/>
              <a:gd name="connsiteY4" fmla="*/ 6887966 h 6892372"/>
              <a:gd name="connsiteX5" fmla="*/ 12299516 w 12299516"/>
              <a:gd name="connsiteY5" fmla="*/ 6887966 h 6892372"/>
              <a:gd name="connsiteX6" fmla="*/ 12299516 w 12299516"/>
              <a:gd name="connsiteY6" fmla="*/ 12007 h 6892372"/>
              <a:gd name="connsiteX7" fmla="*/ 8870516 w 12299516"/>
              <a:gd name="connsiteY7" fmla="*/ 12007 h 6892372"/>
              <a:gd name="connsiteX8" fmla="*/ 12299516 w 12299516"/>
              <a:gd name="connsiteY8" fmla="*/ 2952399 h 6892372"/>
              <a:gd name="connsiteX9" fmla="*/ 3429000 w 12299516"/>
              <a:gd name="connsiteY9" fmla="*/ 0 h 6892372"/>
              <a:gd name="connsiteX10" fmla="*/ 0 w 12299516"/>
              <a:gd name="connsiteY10" fmla="*/ 0 h 6892372"/>
              <a:gd name="connsiteX11" fmla="*/ 0 w 12299516"/>
              <a:gd name="connsiteY11" fmla="*/ 2940392 h 689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99516" h="6892372">
                <a:moveTo>
                  <a:pt x="53759" y="3463372"/>
                </a:moveTo>
                <a:lnTo>
                  <a:pt x="53759" y="6892372"/>
                </a:lnTo>
                <a:lnTo>
                  <a:pt x="2994151" y="6892372"/>
                </a:lnTo>
                <a:close/>
                <a:moveTo>
                  <a:pt x="12299516" y="3458966"/>
                </a:moveTo>
                <a:lnTo>
                  <a:pt x="9359124" y="6887966"/>
                </a:lnTo>
                <a:lnTo>
                  <a:pt x="12299516" y="6887966"/>
                </a:lnTo>
                <a:close/>
                <a:moveTo>
                  <a:pt x="12299516" y="12007"/>
                </a:moveTo>
                <a:lnTo>
                  <a:pt x="8870516" y="12007"/>
                </a:lnTo>
                <a:lnTo>
                  <a:pt x="12299516" y="2952399"/>
                </a:lnTo>
                <a:close/>
                <a:moveTo>
                  <a:pt x="3429000" y="0"/>
                </a:moveTo>
                <a:lnTo>
                  <a:pt x="0" y="0"/>
                </a:lnTo>
                <a:lnTo>
                  <a:pt x="0" y="2940392"/>
                </a:lnTo>
                <a:close/>
              </a:path>
            </a:pathLst>
          </a:custGeom>
          <a:blipFill dpi="0" rotWithShape="0">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pic>
        <p:nvPicPr>
          <p:cNvPr id="8" name="Imagen 7">
            <a:extLst>
              <a:ext uri="{FF2B5EF4-FFF2-40B4-BE49-F238E27FC236}">
                <a16:creationId xmlns:a16="http://schemas.microsoft.com/office/drawing/2014/main" id="{FCD09C9A-7456-40FA-A5BE-D27F359E5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52" y="194891"/>
            <a:ext cx="1328874" cy="900332"/>
          </a:xfrm>
          <a:prstGeom prst="rect">
            <a:avLst/>
          </a:prstGeom>
        </p:spPr>
      </p:pic>
      <p:pic>
        <p:nvPicPr>
          <p:cNvPr id="21508" name="Picture 4">
            <a:extLst>
              <a:ext uri="{FF2B5EF4-FFF2-40B4-BE49-F238E27FC236}">
                <a16:creationId xmlns:a16="http://schemas.microsoft.com/office/drawing/2014/main" id="{27B7B7F0-F310-487B-906C-83A5EEB63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289" y="3735148"/>
            <a:ext cx="7923422" cy="2421419"/>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EF541B-AB79-4A35-8637-A42C3DC9521A}"/>
              </a:ext>
            </a:extLst>
          </p:cNvPr>
          <p:cNvSpPr txBox="1"/>
          <p:nvPr/>
        </p:nvSpPr>
        <p:spPr>
          <a:xfrm>
            <a:off x="2134289" y="262053"/>
            <a:ext cx="7923422" cy="523220"/>
          </a:xfrm>
          <a:prstGeom prst="rect">
            <a:avLst/>
          </a:prstGeom>
          <a:noFill/>
        </p:spPr>
        <p:txBody>
          <a:bodyPr wrap="square" rtlCol="0">
            <a:spAutoFit/>
          </a:bodyPr>
          <a:lstStyle/>
          <a:p>
            <a:pPr algn="ctr"/>
            <a:r>
              <a:rPr lang="es-MX" sz="2800" b="1" dirty="0">
                <a:latin typeface="Gill Sans MT" panose="020B0502020104020203" pitchFamily="34" charset="0"/>
              </a:rPr>
              <a:t>DIPLOMA EN GESTIÓN PÚBLICA</a:t>
            </a:r>
            <a:endParaRPr lang="es-CL" sz="4000" dirty="0">
              <a:latin typeface="Gill Sans MT" panose="020B0502020104020203" pitchFamily="34" charset="0"/>
            </a:endParaRPr>
          </a:p>
        </p:txBody>
      </p:sp>
      <p:pic>
        <p:nvPicPr>
          <p:cNvPr id="12" name="Picture 2">
            <a:extLst>
              <a:ext uri="{FF2B5EF4-FFF2-40B4-BE49-F238E27FC236}">
                <a16:creationId xmlns:a16="http://schemas.microsoft.com/office/drawing/2014/main" id="{CCC35C19-AFD8-4BC7-A2A4-E734C2DFB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289" y="963006"/>
            <a:ext cx="7923422" cy="2542490"/>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4D14DD96-24E1-4C55-87CE-4771772FA3A9}"/>
              </a:ext>
            </a:extLst>
          </p:cNvPr>
          <p:cNvSpPr txBox="1"/>
          <p:nvPr/>
        </p:nvSpPr>
        <p:spPr>
          <a:xfrm>
            <a:off x="2054081" y="240221"/>
            <a:ext cx="7923422" cy="954107"/>
          </a:xfrm>
          <a:prstGeom prst="rect">
            <a:avLst/>
          </a:prstGeom>
          <a:noFill/>
        </p:spPr>
        <p:txBody>
          <a:bodyPr wrap="square" rtlCol="0">
            <a:spAutoFit/>
          </a:bodyPr>
          <a:lstStyle/>
          <a:p>
            <a:pPr algn="ctr"/>
            <a:r>
              <a:rPr lang="es-MX" sz="2800" b="1" dirty="0">
                <a:latin typeface="Gill Sans MT" panose="020B0502020104020203" pitchFamily="34" charset="0"/>
              </a:rPr>
              <a:t>DIPLOMA EN APLICACIONES DE INGENIERÍA GEOMÁTICA</a:t>
            </a:r>
            <a:endParaRPr lang="es-CL" sz="4000" dirty="0">
              <a:latin typeface="Gill Sans MT" panose="020B0502020104020203" pitchFamily="34" charset="0"/>
            </a:endParaRPr>
          </a:p>
        </p:txBody>
      </p:sp>
      <p:pic>
        <p:nvPicPr>
          <p:cNvPr id="21510" name="Picture 6">
            <a:extLst>
              <a:ext uri="{FF2B5EF4-FFF2-40B4-BE49-F238E27FC236}">
                <a16:creationId xmlns:a16="http://schemas.microsoft.com/office/drawing/2014/main" id="{B705A562-4D80-4128-BC8B-D179AD419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4081" y="963006"/>
            <a:ext cx="7923420" cy="2698175"/>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a:extLst>
              <a:ext uri="{FF2B5EF4-FFF2-40B4-BE49-F238E27FC236}">
                <a16:creationId xmlns:a16="http://schemas.microsoft.com/office/drawing/2014/main" id="{5B2F3ED3-0D4D-4E65-A559-8509BED024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4288" y="3822580"/>
            <a:ext cx="7923421" cy="257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12"/>
                                        </p:tgtEl>
                                      </p:cBhvr>
                                    </p:animEffect>
                                    <p:anim calcmode="lin" valueType="num">
                                      <p:cBhvr>
                                        <p:cTn id="12" dur="1000"/>
                                        <p:tgtEl>
                                          <p:spTgt spid="12"/>
                                        </p:tgtEl>
                                        <p:attrNameLst>
                                          <p:attrName>ppt_x</p:attrName>
                                        </p:attrNameLst>
                                      </p:cBhvr>
                                      <p:tavLst>
                                        <p:tav tm="0">
                                          <p:val>
                                            <p:strVal val="ppt_x"/>
                                          </p:val>
                                        </p:tav>
                                        <p:tav tm="100000">
                                          <p:val>
                                            <p:strVal val="ppt_x"/>
                                          </p:val>
                                        </p:tav>
                                      </p:tavLst>
                                    </p:anim>
                                    <p:anim calcmode="lin" valueType="num">
                                      <p:cBhvr>
                                        <p:cTn id="13" dur="1000"/>
                                        <p:tgtEl>
                                          <p:spTgt spid="12"/>
                                        </p:tgtEl>
                                        <p:attrNameLst>
                                          <p:attrName>ppt_y</p:attrName>
                                        </p:attrNameLst>
                                      </p:cBhvr>
                                      <p:tavLst>
                                        <p:tav tm="0">
                                          <p:val>
                                            <p:strVal val="ppt_y"/>
                                          </p:val>
                                        </p:tav>
                                        <p:tav tm="100000">
                                          <p:val>
                                            <p:strVal val="ppt_y+.1"/>
                                          </p:val>
                                        </p:tav>
                                      </p:tavLst>
                                    </p:anim>
                                    <p:set>
                                      <p:cBhvr>
                                        <p:cTn id="14" dur="1" fill="hold">
                                          <p:stCondLst>
                                            <p:cond delay="999"/>
                                          </p:stCondLst>
                                        </p:cTn>
                                        <p:tgtEl>
                                          <p:spTgt spid="12"/>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21508"/>
                                        </p:tgtEl>
                                      </p:cBhvr>
                                    </p:animEffect>
                                    <p:anim calcmode="lin" valueType="num">
                                      <p:cBhvr>
                                        <p:cTn id="17" dur="1000"/>
                                        <p:tgtEl>
                                          <p:spTgt spid="21508"/>
                                        </p:tgtEl>
                                        <p:attrNameLst>
                                          <p:attrName>ppt_x</p:attrName>
                                        </p:attrNameLst>
                                      </p:cBhvr>
                                      <p:tavLst>
                                        <p:tav tm="0">
                                          <p:val>
                                            <p:strVal val="ppt_x"/>
                                          </p:val>
                                        </p:tav>
                                        <p:tav tm="100000">
                                          <p:val>
                                            <p:strVal val="ppt_x"/>
                                          </p:val>
                                        </p:tav>
                                      </p:tavLst>
                                    </p:anim>
                                    <p:anim calcmode="lin" valueType="num">
                                      <p:cBhvr>
                                        <p:cTn id="18" dur="1000"/>
                                        <p:tgtEl>
                                          <p:spTgt spid="21508"/>
                                        </p:tgtEl>
                                        <p:attrNameLst>
                                          <p:attrName>ppt_y</p:attrName>
                                        </p:attrNameLst>
                                      </p:cBhvr>
                                      <p:tavLst>
                                        <p:tav tm="0">
                                          <p:val>
                                            <p:strVal val="ppt_y"/>
                                          </p:val>
                                        </p:tav>
                                        <p:tav tm="100000">
                                          <p:val>
                                            <p:strVal val="ppt_y+.1"/>
                                          </p:val>
                                        </p:tav>
                                      </p:tavLst>
                                    </p:anim>
                                    <p:set>
                                      <p:cBhvr>
                                        <p:cTn id="19" dur="1" fill="hold">
                                          <p:stCondLst>
                                            <p:cond delay="999"/>
                                          </p:stCondLst>
                                        </p:cTn>
                                        <p:tgtEl>
                                          <p:spTgt spid="2150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512"/>
                                        </p:tgtEl>
                                        <p:attrNameLst>
                                          <p:attrName>style.visibility</p:attrName>
                                        </p:attrNameLst>
                                      </p:cBhvr>
                                      <p:to>
                                        <p:strVal val="visible"/>
                                      </p:to>
                                    </p:set>
                                    <p:animEffect transition="in" filter="fade">
                                      <p:cBhvr>
                                        <p:cTn id="24" dur="500"/>
                                        <p:tgtEl>
                                          <p:spTgt spid="21512"/>
                                        </p:tgtEl>
                                      </p:cBhvr>
                                    </p:animEffect>
                                  </p:childTnLst>
                                </p:cTn>
                              </p:par>
                              <p:par>
                                <p:cTn id="25" presetID="10" presetClass="entr" presetSubtype="0" fill="hold" nodeType="withEffect">
                                  <p:stCondLst>
                                    <p:cond delay="0"/>
                                  </p:stCondLst>
                                  <p:childTnLst>
                                    <p:set>
                                      <p:cBhvr>
                                        <p:cTn id="26" dur="1" fill="hold">
                                          <p:stCondLst>
                                            <p:cond delay="0"/>
                                          </p:stCondLst>
                                        </p:cTn>
                                        <p:tgtEl>
                                          <p:spTgt spid="21510"/>
                                        </p:tgtEl>
                                        <p:attrNameLst>
                                          <p:attrName>style.visibility</p:attrName>
                                        </p:attrNameLst>
                                      </p:cBhvr>
                                      <p:to>
                                        <p:strVal val="visible"/>
                                      </p:to>
                                    </p:set>
                                    <p:animEffect transition="in" filter="fade">
                                      <p:cBhvr>
                                        <p:cTn id="27" dur="500"/>
                                        <p:tgtEl>
                                          <p:spTgt spid="215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57434E-9DEC-4269-93FB-3A1B3B21F176}"/>
              </a:ext>
            </a:extLst>
          </p:cNvPr>
          <p:cNvSpPr txBox="1"/>
          <p:nvPr/>
        </p:nvSpPr>
        <p:spPr>
          <a:xfrm>
            <a:off x="2933906" y="194891"/>
            <a:ext cx="7282131" cy="830997"/>
          </a:xfrm>
          <a:prstGeom prst="rect">
            <a:avLst/>
          </a:prstGeom>
          <a:noFill/>
        </p:spPr>
        <p:txBody>
          <a:bodyPr wrap="square" rtlCol="0">
            <a:spAutoFit/>
          </a:bodyPr>
          <a:lstStyle/>
          <a:p>
            <a:pPr algn="ctr"/>
            <a:r>
              <a:rPr lang="es-MX" sz="4800" b="1" dirty="0">
                <a:latin typeface="Gill Sans MT" panose="020B0502020104020203" pitchFamily="34" charset="0"/>
              </a:rPr>
              <a:t>RECOMENDACIONES</a:t>
            </a:r>
            <a:endParaRPr lang="es-CL" sz="4800" b="1" dirty="0">
              <a:latin typeface="Gill Sans MT" panose="020B0502020104020203" pitchFamily="34" charset="0"/>
            </a:endParaRPr>
          </a:p>
        </p:txBody>
      </p:sp>
      <p:pic>
        <p:nvPicPr>
          <p:cNvPr id="12" name="Imagen 11">
            <a:extLst>
              <a:ext uri="{FF2B5EF4-FFF2-40B4-BE49-F238E27FC236}">
                <a16:creationId xmlns:a16="http://schemas.microsoft.com/office/drawing/2014/main" id="{93D00034-0232-4A67-87B3-01EF25ECC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177" y="1025888"/>
            <a:ext cx="3665458" cy="5263222"/>
          </a:xfrm>
          <a:prstGeom prst="rect">
            <a:avLst/>
          </a:prstGeom>
        </p:spPr>
      </p:pic>
    </p:spTree>
    <p:extLst>
      <p:ext uri="{BB962C8B-B14F-4D97-AF65-F5344CB8AC3E}">
        <p14:creationId xmlns:p14="http://schemas.microsoft.com/office/powerpoint/2010/main" val="1386173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531B9-B043-4D78-9F41-25E462DA9E13}"/>
              </a:ext>
            </a:extLst>
          </p:cNvPr>
          <p:cNvSpPr>
            <a:spLocks noGrp="1"/>
          </p:cNvSpPr>
          <p:nvPr>
            <p:ph type="title"/>
          </p:nvPr>
        </p:nvSpPr>
        <p:spPr/>
        <p:txBody>
          <a:bodyPr/>
          <a:lstStyle/>
          <a:p>
            <a:endParaRPr lang="es-CL" dirty="0"/>
          </a:p>
        </p:txBody>
      </p:sp>
      <p:pic>
        <p:nvPicPr>
          <p:cNvPr id="4" name="Imagen 3">
            <a:extLst>
              <a:ext uri="{FF2B5EF4-FFF2-40B4-BE49-F238E27FC236}">
                <a16:creationId xmlns:a16="http://schemas.microsoft.com/office/drawing/2014/main" id="{F571C421-B891-4385-85D4-30A1EED9C02D}"/>
              </a:ext>
            </a:extLst>
          </p:cNvPr>
          <p:cNvPicPr>
            <a:picLocks noChangeAspect="1"/>
          </p:cNvPicPr>
          <p:nvPr/>
        </p:nvPicPr>
        <p:blipFill>
          <a:blip r:embed="rId3"/>
          <a:stretch>
            <a:fillRect/>
          </a:stretch>
        </p:blipFill>
        <p:spPr>
          <a:xfrm>
            <a:off x="1062770" y="1591035"/>
            <a:ext cx="3876675" cy="4486275"/>
          </a:xfrm>
          <a:prstGeom prst="rect">
            <a:avLst/>
          </a:prstGeom>
        </p:spPr>
      </p:pic>
      <p:sp>
        <p:nvSpPr>
          <p:cNvPr id="5" name="Forma libre: forma 4">
            <a:extLst>
              <a:ext uri="{FF2B5EF4-FFF2-40B4-BE49-F238E27FC236}">
                <a16:creationId xmlns:a16="http://schemas.microsoft.com/office/drawing/2014/main" id="{52066CE8-7059-4CBD-AE92-AE9AA61E85B2}"/>
              </a:ext>
            </a:extLst>
          </p:cNvPr>
          <p:cNvSpPr/>
          <p:nvPr/>
        </p:nvSpPr>
        <p:spPr>
          <a:xfrm rot="13417547">
            <a:off x="-1597059" y="-3126634"/>
            <a:ext cx="15608451" cy="13921615"/>
          </a:xfrm>
          <a:custGeom>
            <a:avLst/>
            <a:gdLst>
              <a:gd name="connsiteX0" fmla="*/ 2546889 w 15608451"/>
              <a:gd name="connsiteY0" fmla="*/ 9159909 h 13921615"/>
              <a:gd name="connsiteX1" fmla="*/ 0 w 15608451"/>
              <a:gd name="connsiteY1" fmla="*/ 9287243 h 13921615"/>
              <a:gd name="connsiteX2" fmla="*/ 1398101 w 15608451"/>
              <a:gd name="connsiteY2" fmla="*/ 7954649 h 13921615"/>
              <a:gd name="connsiteX3" fmla="*/ 10924805 w 15608451"/>
              <a:gd name="connsiteY3" fmla="*/ 1871557 h 13921615"/>
              <a:gd name="connsiteX4" fmla="*/ 9076966 w 15608451"/>
              <a:gd name="connsiteY4" fmla="*/ 1332594 h 13921615"/>
              <a:gd name="connsiteX5" fmla="*/ 10475068 w 15608451"/>
              <a:gd name="connsiteY5" fmla="*/ 0 h 13921615"/>
              <a:gd name="connsiteX6" fmla="*/ 15608451 w 15608451"/>
              <a:gd name="connsiteY6" fmla="*/ 5385728 h 13921615"/>
              <a:gd name="connsiteX7" fmla="*/ 13298344 w 15608451"/>
              <a:gd name="connsiteY7" fmla="*/ 7104444 h 13921615"/>
              <a:gd name="connsiteX8" fmla="*/ 13585594 w 15608451"/>
              <a:gd name="connsiteY8" fmla="*/ 4239472 h 13921615"/>
              <a:gd name="connsiteX9" fmla="*/ 8380896 w 15608451"/>
              <a:gd name="connsiteY9" fmla="*/ 13921615 h 13921615"/>
              <a:gd name="connsiteX10" fmla="*/ 5108955 w 15608451"/>
              <a:gd name="connsiteY10" fmla="*/ 13921615 h 13921615"/>
              <a:gd name="connsiteX11" fmla="*/ 6113670 w 15608451"/>
              <a:gd name="connsiteY11" fmla="*/ 11513726 h 1392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08451" h="13921615">
                <a:moveTo>
                  <a:pt x="2546889" y="9159909"/>
                </a:moveTo>
                <a:lnTo>
                  <a:pt x="0" y="9287243"/>
                </a:lnTo>
                <a:lnTo>
                  <a:pt x="1398101" y="7954649"/>
                </a:lnTo>
                <a:close/>
                <a:moveTo>
                  <a:pt x="10924805" y="1871557"/>
                </a:moveTo>
                <a:lnTo>
                  <a:pt x="9076966" y="1332594"/>
                </a:lnTo>
                <a:lnTo>
                  <a:pt x="10475068" y="0"/>
                </a:lnTo>
                <a:close/>
                <a:moveTo>
                  <a:pt x="15608451" y="5385728"/>
                </a:moveTo>
                <a:lnTo>
                  <a:pt x="13298344" y="7104444"/>
                </a:lnTo>
                <a:lnTo>
                  <a:pt x="13585594" y="4239472"/>
                </a:lnTo>
                <a:close/>
                <a:moveTo>
                  <a:pt x="8380896" y="13921615"/>
                </a:moveTo>
                <a:lnTo>
                  <a:pt x="5108955" y="13921615"/>
                </a:lnTo>
                <a:lnTo>
                  <a:pt x="6113670" y="11513726"/>
                </a:lnTo>
                <a:close/>
              </a:path>
            </a:pathLst>
          </a:cu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sp>
        <p:nvSpPr>
          <p:cNvPr id="6" name="CuadroTexto 5">
            <a:extLst>
              <a:ext uri="{FF2B5EF4-FFF2-40B4-BE49-F238E27FC236}">
                <a16:creationId xmlns:a16="http://schemas.microsoft.com/office/drawing/2014/main" id="{3BA4873C-27A9-4449-AFE2-E103F62EBD86}"/>
              </a:ext>
            </a:extLst>
          </p:cNvPr>
          <p:cNvSpPr txBox="1"/>
          <p:nvPr/>
        </p:nvSpPr>
        <p:spPr>
          <a:xfrm>
            <a:off x="2454934" y="195455"/>
            <a:ext cx="7282131" cy="830997"/>
          </a:xfrm>
          <a:prstGeom prst="rect">
            <a:avLst/>
          </a:prstGeom>
          <a:noFill/>
        </p:spPr>
        <p:txBody>
          <a:bodyPr wrap="square" rtlCol="0">
            <a:spAutoFit/>
          </a:bodyPr>
          <a:lstStyle/>
          <a:p>
            <a:pPr algn="ctr"/>
            <a:r>
              <a:rPr lang="es-MX" sz="4800" b="1" dirty="0">
                <a:latin typeface="Gill Sans MT" panose="020B0502020104020203" pitchFamily="34" charset="0"/>
              </a:rPr>
              <a:t>PORTALES</a:t>
            </a:r>
            <a:endParaRPr lang="es-CL" sz="4800" b="1" dirty="0">
              <a:latin typeface="Gill Sans MT" panose="020B0502020104020203" pitchFamily="34" charset="0"/>
            </a:endParaRPr>
          </a:p>
        </p:txBody>
      </p:sp>
      <p:pic>
        <p:nvPicPr>
          <p:cNvPr id="8" name="Imagen 7">
            <a:extLst>
              <a:ext uri="{FF2B5EF4-FFF2-40B4-BE49-F238E27FC236}">
                <a16:creationId xmlns:a16="http://schemas.microsoft.com/office/drawing/2014/main" id="{F19B625B-9888-495B-80EB-79E2BA235A15}"/>
              </a:ext>
            </a:extLst>
          </p:cNvPr>
          <p:cNvPicPr>
            <a:picLocks noChangeAspect="1"/>
          </p:cNvPicPr>
          <p:nvPr/>
        </p:nvPicPr>
        <p:blipFill>
          <a:blip r:embed="rId5"/>
          <a:stretch>
            <a:fillRect/>
          </a:stretch>
        </p:blipFill>
        <p:spPr>
          <a:xfrm>
            <a:off x="5646491" y="1405690"/>
            <a:ext cx="5356129" cy="2440628"/>
          </a:xfrm>
          <a:prstGeom prst="rect">
            <a:avLst/>
          </a:prstGeom>
        </p:spPr>
      </p:pic>
      <p:pic>
        <p:nvPicPr>
          <p:cNvPr id="10" name="Imagen 9">
            <a:extLst>
              <a:ext uri="{FF2B5EF4-FFF2-40B4-BE49-F238E27FC236}">
                <a16:creationId xmlns:a16="http://schemas.microsoft.com/office/drawing/2014/main" id="{7FC5061C-46E6-4206-B654-E10327E2FCF2}"/>
              </a:ext>
            </a:extLst>
          </p:cNvPr>
          <p:cNvPicPr>
            <a:picLocks noChangeAspect="1"/>
          </p:cNvPicPr>
          <p:nvPr/>
        </p:nvPicPr>
        <p:blipFill>
          <a:blip r:embed="rId6"/>
          <a:stretch>
            <a:fillRect/>
          </a:stretch>
        </p:blipFill>
        <p:spPr>
          <a:xfrm>
            <a:off x="7121724" y="4007907"/>
            <a:ext cx="3125080" cy="2654638"/>
          </a:xfrm>
          <a:prstGeom prst="rect">
            <a:avLst/>
          </a:prstGeom>
        </p:spPr>
      </p:pic>
      <p:sp>
        <p:nvSpPr>
          <p:cNvPr id="7" name="Marcador de contenido 6">
            <a:extLst>
              <a:ext uri="{FF2B5EF4-FFF2-40B4-BE49-F238E27FC236}">
                <a16:creationId xmlns:a16="http://schemas.microsoft.com/office/drawing/2014/main" id="{8622078B-17F5-4524-BC41-EE6CE621E0E5}"/>
              </a:ext>
            </a:extLst>
          </p:cNvPr>
          <p:cNvSpPr>
            <a:spLocks noGrp="1"/>
          </p:cNvSpPr>
          <p:nvPr>
            <p:ph idx="1"/>
          </p:nvPr>
        </p:nvSpPr>
        <p:spPr/>
        <p:txBody>
          <a:bodyPr/>
          <a:lstStyle/>
          <a:p>
            <a:endParaRPr lang="es-CL"/>
          </a:p>
        </p:txBody>
      </p:sp>
      <p:pic>
        <p:nvPicPr>
          <p:cNvPr id="11" name="Imagen 10">
            <a:extLst>
              <a:ext uri="{FF2B5EF4-FFF2-40B4-BE49-F238E27FC236}">
                <a16:creationId xmlns:a16="http://schemas.microsoft.com/office/drawing/2014/main" id="{5969338B-76B8-442F-AB74-5ECE66F6CF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380"/>
            <a:ext cx="1242486" cy="841803"/>
          </a:xfrm>
          <a:prstGeom prst="rect">
            <a:avLst/>
          </a:prstGeom>
        </p:spPr>
      </p:pic>
    </p:spTree>
    <p:extLst>
      <p:ext uri="{BB962C8B-B14F-4D97-AF65-F5344CB8AC3E}">
        <p14:creationId xmlns:p14="http://schemas.microsoft.com/office/powerpoint/2010/main" val="344908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1559C0-7D4B-4456-A37B-1BFDEF395D24}"/>
              </a:ext>
            </a:extLst>
          </p:cNvPr>
          <p:cNvSpPr txBox="1"/>
          <p:nvPr/>
        </p:nvSpPr>
        <p:spPr>
          <a:xfrm>
            <a:off x="2454934" y="194891"/>
            <a:ext cx="7282131" cy="830997"/>
          </a:xfrm>
          <a:prstGeom prst="rect">
            <a:avLst/>
          </a:prstGeom>
          <a:noFill/>
        </p:spPr>
        <p:txBody>
          <a:bodyPr wrap="square" rtlCol="0">
            <a:spAutoFit/>
          </a:bodyPr>
          <a:lstStyle/>
          <a:p>
            <a:pPr algn="ctr"/>
            <a:r>
              <a:rPr lang="es-CL" sz="4800" b="1" dirty="0">
                <a:latin typeface="Gill Sans MT" panose="020B0502020104020203" pitchFamily="34" charset="0"/>
              </a:rPr>
              <a:t>VARIABLES</a:t>
            </a:r>
          </a:p>
        </p:txBody>
      </p:sp>
      <p:grpSp>
        <p:nvGrpSpPr>
          <p:cNvPr id="6" name="Grupo 5">
            <a:extLst>
              <a:ext uri="{FF2B5EF4-FFF2-40B4-BE49-F238E27FC236}">
                <a16:creationId xmlns:a16="http://schemas.microsoft.com/office/drawing/2014/main" id="{5F510FDB-7A65-4CE4-96E0-BA680D9A4D81}"/>
              </a:ext>
            </a:extLst>
          </p:cNvPr>
          <p:cNvGrpSpPr/>
          <p:nvPr/>
        </p:nvGrpSpPr>
        <p:grpSpPr>
          <a:xfrm>
            <a:off x="-143435" y="-268941"/>
            <a:ext cx="12613342" cy="7351059"/>
            <a:chOff x="-143435" y="-268941"/>
            <a:chExt cx="12613342" cy="7351059"/>
          </a:xfrm>
          <a:blipFill>
            <a:blip r:embed="rId2"/>
            <a:stretch>
              <a:fillRect/>
            </a:stretch>
          </a:blipFill>
        </p:grpSpPr>
        <p:sp>
          <p:nvSpPr>
            <p:cNvPr id="3" name="Rectángulo 2">
              <a:extLst>
                <a:ext uri="{FF2B5EF4-FFF2-40B4-BE49-F238E27FC236}">
                  <a16:creationId xmlns:a16="http://schemas.microsoft.com/office/drawing/2014/main" id="{A73F53B7-F476-4379-9416-C6FEFFBCB80D}"/>
                </a:ext>
              </a:extLst>
            </p:cNvPr>
            <p:cNvSpPr/>
            <p:nvPr/>
          </p:nvSpPr>
          <p:spPr>
            <a:xfrm>
              <a:off x="-143435" y="-268941"/>
              <a:ext cx="1524000" cy="73510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a:extLst>
                <a:ext uri="{FF2B5EF4-FFF2-40B4-BE49-F238E27FC236}">
                  <a16:creationId xmlns:a16="http://schemas.microsoft.com/office/drawing/2014/main" id="{01BB7254-0699-4AA0-B32C-63F7384BCDA0}"/>
                </a:ext>
              </a:extLst>
            </p:cNvPr>
            <p:cNvSpPr/>
            <p:nvPr/>
          </p:nvSpPr>
          <p:spPr>
            <a:xfrm>
              <a:off x="10945907" y="-268941"/>
              <a:ext cx="1524000" cy="73510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25" name="Imagen 24">
            <a:extLst>
              <a:ext uri="{FF2B5EF4-FFF2-40B4-BE49-F238E27FC236}">
                <a16:creationId xmlns:a16="http://schemas.microsoft.com/office/drawing/2014/main" id="{C44AB5C7-8F49-4264-B4D4-D23D0C844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25"/>
            <a:ext cx="1372899" cy="830997"/>
          </a:xfrm>
          <a:prstGeom prst="rect">
            <a:avLst/>
          </a:prstGeom>
        </p:spPr>
      </p:pic>
      <p:sp>
        <p:nvSpPr>
          <p:cNvPr id="27" name="CuadroTexto 26">
            <a:extLst>
              <a:ext uri="{FF2B5EF4-FFF2-40B4-BE49-F238E27FC236}">
                <a16:creationId xmlns:a16="http://schemas.microsoft.com/office/drawing/2014/main" id="{23A15CA8-A20C-495C-B062-67EE9E0250DE}"/>
              </a:ext>
            </a:extLst>
          </p:cNvPr>
          <p:cNvSpPr txBox="1"/>
          <p:nvPr/>
        </p:nvSpPr>
        <p:spPr>
          <a:xfrm>
            <a:off x="1144200" y="1154856"/>
            <a:ext cx="3052933" cy="523220"/>
          </a:xfrm>
          <a:prstGeom prst="rect">
            <a:avLst/>
          </a:prstGeom>
          <a:noFill/>
        </p:spPr>
        <p:txBody>
          <a:bodyPr wrap="square" rtlCol="0">
            <a:spAutoFit/>
          </a:bodyPr>
          <a:lstStyle/>
          <a:p>
            <a:pPr algn="ctr"/>
            <a:r>
              <a:rPr lang="es-CL" sz="2800" dirty="0">
                <a:latin typeface="Gill Sans MT" panose="020B0502020104020203" pitchFamily="34" charset="0"/>
              </a:rPr>
              <a:t>Horas</a:t>
            </a:r>
          </a:p>
        </p:txBody>
      </p:sp>
      <p:sp>
        <p:nvSpPr>
          <p:cNvPr id="29" name="CuadroTexto 28">
            <a:extLst>
              <a:ext uri="{FF2B5EF4-FFF2-40B4-BE49-F238E27FC236}">
                <a16:creationId xmlns:a16="http://schemas.microsoft.com/office/drawing/2014/main" id="{5C427860-BEBF-443E-9DA0-8320AEDC2306}"/>
              </a:ext>
            </a:extLst>
          </p:cNvPr>
          <p:cNvSpPr txBox="1"/>
          <p:nvPr/>
        </p:nvSpPr>
        <p:spPr>
          <a:xfrm>
            <a:off x="3220797" y="1186646"/>
            <a:ext cx="3052933" cy="523220"/>
          </a:xfrm>
          <a:prstGeom prst="rect">
            <a:avLst/>
          </a:prstGeom>
          <a:noFill/>
        </p:spPr>
        <p:txBody>
          <a:bodyPr wrap="square" rtlCol="0">
            <a:spAutoFit/>
          </a:bodyPr>
          <a:lstStyle/>
          <a:p>
            <a:pPr algn="ctr"/>
            <a:r>
              <a:rPr lang="es-CL" sz="2800" dirty="0">
                <a:latin typeface="Gill Sans MT" panose="020B0502020104020203" pitchFamily="34" charset="0"/>
              </a:rPr>
              <a:t>Meses</a:t>
            </a:r>
          </a:p>
        </p:txBody>
      </p:sp>
      <p:sp>
        <p:nvSpPr>
          <p:cNvPr id="30" name="CuadroTexto 29">
            <a:extLst>
              <a:ext uri="{FF2B5EF4-FFF2-40B4-BE49-F238E27FC236}">
                <a16:creationId xmlns:a16="http://schemas.microsoft.com/office/drawing/2014/main" id="{B6C40CC5-2995-42B3-9998-3368FCD0ED88}"/>
              </a:ext>
            </a:extLst>
          </p:cNvPr>
          <p:cNvSpPr txBox="1"/>
          <p:nvPr/>
        </p:nvSpPr>
        <p:spPr>
          <a:xfrm>
            <a:off x="5774769" y="1186646"/>
            <a:ext cx="3052933" cy="523220"/>
          </a:xfrm>
          <a:prstGeom prst="rect">
            <a:avLst/>
          </a:prstGeom>
          <a:noFill/>
        </p:spPr>
        <p:txBody>
          <a:bodyPr wrap="square" rtlCol="0">
            <a:spAutoFit/>
          </a:bodyPr>
          <a:lstStyle/>
          <a:p>
            <a:pPr algn="ctr"/>
            <a:r>
              <a:rPr lang="es-CL" sz="2800" dirty="0">
                <a:latin typeface="Gill Sans MT" panose="020B0502020104020203" pitchFamily="34" charset="0"/>
              </a:rPr>
              <a:t>Arancel</a:t>
            </a:r>
          </a:p>
        </p:txBody>
      </p:sp>
      <p:sp>
        <p:nvSpPr>
          <p:cNvPr id="31" name="CuadroTexto 30">
            <a:extLst>
              <a:ext uri="{FF2B5EF4-FFF2-40B4-BE49-F238E27FC236}">
                <a16:creationId xmlns:a16="http://schemas.microsoft.com/office/drawing/2014/main" id="{81F7E79B-1391-44C4-8717-FEC3C50B37B8}"/>
              </a:ext>
            </a:extLst>
          </p:cNvPr>
          <p:cNvSpPr txBox="1"/>
          <p:nvPr/>
        </p:nvSpPr>
        <p:spPr>
          <a:xfrm>
            <a:off x="7978860" y="1154856"/>
            <a:ext cx="3052933" cy="523220"/>
          </a:xfrm>
          <a:prstGeom prst="rect">
            <a:avLst/>
          </a:prstGeom>
          <a:noFill/>
        </p:spPr>
        <p:txBody>
          <a:bodyPr wrap="square" rtlCol="0">
            <a:spAutoFit/>
          </a:bodyPr>
          <a:lstStyle/>
          <a:p>
            <a:pPr algn="ctr"/>
            <a:r>
              <a:rPr lang="es-CL" sz="2800" dirty="0">
                <a:latin typeface="Gill Sans MT" panose="020B0502020104020203" pitchFamily="34" charset="0"/>
              </a:rPr>
              <a:t>Descuento</a:t>
            </a:r>
          </a:p>
        </p:txBody>
      </p:sp>
      <p:sp>
        <p:nvSpPr>
          <p:cNvPr id="32" name="CuadroTexto 31">
            <a:extLst>
              <a:ext uri="{FF2B5EF4-FFF2-40B4-BE49-F238E27FC236}">
                <a16:creationId xmlns:a16="http://schemas.microsoft.com/office/drawing/2014/main" id="{5564A798-E8F0-4BE9-9081-3F70E993B7BC}"/>
              </a:ext>
            </a:extLst>
          </p:cNvPr>
          <p:cNvSpPr txBox="1"/>
          <p:nvPr/>
        </p:nvSpPr>
        <p:spPr>
          <a:xfrm>
            <a:off x="1062940" y="2882529"/>
            <a:ext cx="3052933" cy="523220"/>
          </a:xfrm>
          <a:prstGeom prst="rect">
            <a:avLst/>
          </a:prstGeom>
          <a:noFill/>
        </p:spPr>
        <p:txBody>
          <a:bodyPr wrap="square" rtlCol="0">
            <a:spAutoFit/>
          </a:bodyPr>
          <a:lstStyle/>
          <a:p>
            <a:pPr algn="ctr"/>
            <a:r>
              <a:rPr lang="es-CL" sz="2800" dirty="0">
                <a:latin typeface="Gill Sans MT" panose="020B0502020104020203" pitchFamily="34" charset="0"/>
              </a:rPr>
              <a:t>Modalidad</a:t>
            </a:r>
          </a:p>
        </p:txBody>
      </p:sp>
      <p:sp>
        <p:nvSpPr>
          <p:cNvPr id="33" name="CuadroTexto 32">
            <a:extLst>
              <a:ext uri="{FF2B5EF4-FFF2-40B4-BE49-F238E27FC236}">
                <a16:creationId xmlns:a16="http://schemas.microsoft.com/office/drawing/2014/main" id="{1DAAD1D2-EF5A-4BCB-83FF-5684E7908A84}"/>
              </a:ext>
            </a:extLst>
          </p:cNvPr>
          <p:cNvSpPr txBox="1"/>
          <p:nvPr/>
        </p:nvSpPr>
        <p:spPr>
          <a:xfrm>
            <a:off x="7736091" y="2943079"/>
            <a:ext cx="3052933" cy="523220"/>
          </a:xfrm>
          <a:prstGeom prst="rect">
            <a:avLst/>
          </a:prstGeom>
          <a:noFill/>
        </p:spPr>
        <p:txBody>
          <a:bodyPr wrap="square" rtlCol="0">
            <a:spAutoFit/>
          </a:bodyPr>
          <a:lstStyle/>
          <a:p>
            <a:pPr algn="ctr"/>
            <a:r>
              <a:rPr lang="es-CL" sz="2800" dirty="0">
                <a:latin typeface="Gill Sans MT" panose="020B0502020104020203" pitchFamily="34" charset="0"/>
              </a:rPr>
              <a:t>Institución</a:t>
            </a:r>
          </a:p>
        </p:txBody>
      </p:sp>
      <p:sp>
        <p:nvSpPr>
          <p:cNvPr id="34" name="CuadroTexto 33">
            <a:extLst>
              <a:ext uri="{FF2B5EF4-FFF2-40B4-BE49-F238E27FC236}">
                <a16:creationId xmlns:a16="http://schemas.microsoft.com/office/drawing/2014/main" id="{A2A2EB83-2B9F-4A70-9E24-808D2ED9CD54}"/>
              </a:ext>
            </a:extLst>
          </p:cNvPr>
          <p:cNvSpPr txBox="1"/>
          <p:nvPr/>
        </p:nvSpPr>
        <p:spPr>
          <a:xfrm>
            <a:off x="4526275" y="2932225"/>
            <a:ext cx="3052933" cy="523220"/>
          </a:xfrm>
          <a:prstGeom prst="rect">
            <a:avLst/>
          </a:prstGeom>
          <a:noFill/>
        </p:spPr>
        <p:txBody>
          <a:bodyPr wrap="square" rtlCol="0">
            <a:spAutoFit/>
          </a:bodyPr>
          <a:lstStyle/>
          <a:p>
            <a:pPr algn="ctr"/>
            <a:r>
              <a:rPr lang="es-CL" sz="2800" dirty="0">
                <a:latin typeface="Gill Sans MT" panose="020B0502020104020203" pitchFamily="34" charset="0"/>
              </a:rPr>
              <a:t>Doctorados</a:t>
            </a:r>
          </a:p>
        </p:txBody>
      </p:sp>
      <p:pic>
        <p:nvPicPr>
          <p:cNvPr id="1026" name="Picture 2">
            <a:extLst>
              <a:ext uri="{FF2B5EF4-FFF2-40B4-BE49-F238E27FC236}">
                <a16:creationId xmlns:a16="http://schemas.microsoft.com/office/drawing/2014/main" id="{AC5453CE-793F-48C0-8084-2F70F4657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330" y="3760305"/>
            <a:ext cx="4876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45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1" grpId="0"/>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4EE4196C-F135-4D3B-B00D-1997ADFA7FC7}"/>
              </a:ext>
            </a:extLst>
          </p:cNvPr>
          <p:cNvSpPr/>
          <p:nvPr/>
        </p:nvSpPr>
        <p:spPr>
          <a:xfrm flipH="1">
            <a:off x="-53757" y="-34372"/>
            <a:ext cx="12299516" cy="6892372"/>
          </a:xfrm>
          <a:custGeom>
            <a:avLst/>
            <a:gdLst>
              <a:gd name="connsiteX0" fmla="*/ 53759 w 12299516"/>
              <a:gd name="connsiteY0" fmla="*/ 3463372 h 6892372"/>
              <a:gd name="connsiteX1" fmla="*/ 53759 w 12299516"/>
              <a:gd name="connsiteY1" fmla="*/ 6892372 h 6892372"/>
              <a:gd name="connsiteX2" fmla="*/ 2994151 w 12299516"/>
              <a:gd name="connsiteY2" fmla="*/ 6892372 h 6892372"/>
              <a:gd name="connsiteX3" fmla="*/ 12299516 w 12299516"/>
              <a:gd name="connsiteY3" fmla="*/ 3458966 h 6892372"/>
              <a:gd name="connsiteX4" fmla="*/ 9359124 w 12299516"/>
              <a:gd name="connsiteY4" fmla="*/ 6887966 h 6892372"/>
              <a:gd name="connsiteX5" fmla="*/ 12299516 w 12299516"/>
              <a:gd name="connsiteY5" fmla="*/ 6887966 h 6892372"/>
              <a:gd name="connsiteX6" fmla="*/ 12299516 w 12299516"/>
              <a:gd name="connsiteY6" fmla="*/ 12007 h 6892372"/>
              <a:gd name="connsiteX7" fmla="*/ 8870516 w 12299516"/>
              <a:gd name="connsiteY7" fmla="*/ 12007 h 6892372"/>
              <a:gd name="connsiteX8" fmla="*/ 12299516 w 12299516"/>
              <a:gd name="connsiteY8" fmla="*/ 2952399 h 6892372"/>
              <a:gd name="connsiteX9" fmla="*/ 3429000 w 12299516"/>
              <a:gd name="connsiteY9" fmla="*/ 0 h 6892372"/>
              <a:gd name="connsiteX10" fmla="*/ 0 w 12299516"/>
              <a:gd name="connsiteY10" fmla="*/ 0 h 6892372"/>
              <a:gd name="connsiteX11" fmla="*/ 0 w 12299516"/>
              <a:gd name="connsiteY11" fmla="*/ 2940392 h 689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99516" h="6892372">
                <a:moveTo>
                  <a:pt x="53759" y="3463372"/>
                </a:moveTo>
                <a:lnTo>
                  <a:pt x="53759" y="6892372"/>
                </a:lnTo>
                <a:lnTo>
                  <a:pt x="2994151" y="6892372"/>
                </a:lnTo>
                <a:close/>
                <a:moveTo>
                  <a:pt x="12299516" y="3458966"/>
                </a:moveTo>
                <a:lnTo>
                  <a:pt x="9359124" y="6887966"/>
                </a:lnTo>
                <a:lnTo>
                  <a:pt x="12299516" y="6887966"/>
                </a:lnTo>
                <a:close/>
                <a:moveTo>
                  <a:pt x="12299516" y="12007"/>
                </a:moveTo>
                <a:lnTo>
                  <a:pt x="8870516" y="12007"/>
                </a:lnTo>
                <a:lnTo>
                  <a:pt x="12299516" y="2952399"/>
                </a:lnTo>
                <a:close/>
                <a:moveTo>
                  <a:pt x="3429000" y="0"/>
                </a:moveTo>
                <a:lnTo>
                  <a:pt x="0" y="0"/>
                </a:lnTo>
                <a:lnTo>
                  <a:pt x="0" y="2940392"/>
                </a:lnTo>
                <a:close/>
              </a:path>
            </a:pathLst>
          </a:custGeom>
          <a:blipFill dpi="0" rotWithShape="0">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sp>
        <p:nvSpPr>
          <p:cNvPr id="2" name="CuadroTexto 1">
            <a:extLst>
              <a:ext uri="{FF2B5EF4-FFF2-40B4-BE49-F238E27FC236}">
                <a16:creationId xmlns:a16="http://schemas.microsoft.com/office/drawing/2014/main" id="{48C32A54-25B7-48E4-A4CE-E8918A2057E5}"/>
              </a:ext>
            </a:extLst>
          </p:cNvPr>
          <p:cNvSpPr txBox="1"/>
          <p:nvPr/>
        </p:nvSpPr>
        <p:spPr>
          <a:xfrm>
            <a:off x="2454934" y="194891"/>
            <a:ext cx="7282131" cy="830997"/>
          </a:xfrm>
          <a:prstGeom prst="rect">
            <a:avLst/>
          </a:prstGeom>
          <a:noFill/>
        </p:spPr>
        <p:txBody>
          <a:bodyPr wrap="square" rtlCol="0">
            <a:spAutoFit/>
          </a:bodyPr>
          <a:lstStyle/>
          <a:p>
            <a:pPr algn="ctr"/>
            <a:r>
              <a:rPr lang="es-CL" sz="4800" b="1" dirty="0">
                <a:latin typeface="Gill Sans MT" panose="020B0502020104020203" pitchFamily="34" charset="0"/>
              </a:rPr>
              <a:t>PROBLEMÁTICA</a:t>
            </a:r>
          </a:p>
        </p:txBody>
      </p:sp>
      <p:pic>
        <p:nvPicPr>
          <p:cNvPr id="5" name="Imagen 4">
            <a:extLst>
              <a:ext uri="{FF2B5EF4-FFF2-40B4-BE49-F238E27FC236}">
                <a16:creationId xmlns:a16="http://schemas.microsoft.com/office/drawing/2014/main" id="{32315F6B-7C5A-43CE-8E8D-0E41EF806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932" y="1278656"/>
            <a:ext cx="4373714" cy="4373714"/>
          </a:xfrm>
          <a:prstGeom prst="rect">
            <a:avLst/>
          </a:prstGeom>
        </p:spPr>
      </p:pic>
      <p:pic>
        <p:nvPicPr>
          <p:cNvPr id="8" name="Imagen 7">
            <a:extLst>
              <a:ext uri="{FF2B5EF4-FFF2-40B4-BE49-F238E27FC236}">
                <a16:creationId xmlns:a16="http://schemas.microsoft.com/office/drawing/2014/main" id="{FCD09C9A-7456-40FA-A5BE-D27F359E5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52" y="194891"/>
            <a:ext cx="1328874" cy="900332"/>
          </a:xfrm>
          <a:prstGeom prst="rect">
            <a:avLst/>
          </a:prstGeom>
        </p:spPr>
      </p:pic>
      <p:sp>
        <p:nvSpPr>
          <p:cNvPr id="11" name="CuadroTexto 10">
            <a:extLst>
              <a:ext uri="{FF2B5EF4-FFF2-40B4-BE49-F238E27FC236}">
                <a16:creationId xmlns:a16="http://schemas.microsoft.com/office/drawing/2014/main" id="{43E931E1-06B3-44DD-96CB-03C6DDC212EA}"/>
              </a:ext>
            </a:extLst>
          </p:cNvPr>
          <p:cNvSpPr txBox="1"/>
          <p:nvPr/>
        </p:nvSpPr>
        <p:spPr>
          <a:xfrm>
            <a:off x="6095999" y="2534651"/>
            <a:ext cx="5125531" cy="1754326"/>
          </a:xfrm>
          <a:prstGeom prst="rect">
            <a:avLst/>
          </a:prstGeom>
          <a:noFill/>
        </p:spPr>
        <p:txBody>
          <a:bodyPr wrap="square">
            <a:spAutoFit/>
          </a:bodyPr>
          <a:lstStyle/>
          <a:p>
            <a:pPr algn="just" rtl="0">
              <a:spcBef>
                <a:spcPts val="0"/>
              </a:spcBef>
              <a:spcAft>
                <a:spcPts val="0"/>
              </a:spcAft>
            </a:pPr>
            <a:r>
              <a:rPr lang="es-MX" sz="1800" b="0" i="0" u="none" strike="noStrike" dirty="0">
                <a:solidFill>
                  <a:srgbClr val="000000"/>
                </a:solidFill>
                <a:effectLst/>
                <a:latin typeface="Calibri" panose="020F0502020204030204" pitchFamily="34" charset="0"/>
              </a:rPr>
              <a:t>Se requiere de algún criterio o indicador que permita discernir sobre el impacto de los diplomados UTEM para mejorar el proceso de toma de decisiones del programa.</a:t>
            </a:r>
            <a:endParaRPr lang="es-MX" b="0" dirty="0">
              <a:effectLst/>
            </a:endParaRPr>
          </a:p>
          <a:p>
            <a:br>
              <a:rPr lang="es-MX" dirty="0"/>
            </a:br>
            <a:endParaRPr lang="es-CL" dirty="0"/>
          </a:p>
        </p:txBody>
      </p:sp>
    </p:spTree>
    <p:extLst>
      <p:ext uri="{BB962C8B-B14F-4D97-AF65-F5344CB8AC3E}">
        <p14:creationId xmlns:p14="http://schemas.microsoft.com/office/powerpoint/2010/main" val="1549956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DFCC458C-0C6E-41F5-8D94-6DE59D18FB57}"/>
              </a:ext>
            </a:extLst>
          </p:cNvPr>
          <p:cNvGrpSpPr/>
          <p:nvPr/>
        </p:nvGrpSpPr>
        <p:grpSpPr>
          <a:xfrm>
            <a:off x="-649595" y="-285308"/>
            <a:ext cx="13376244" cy="7420134"/>
            <a:chOff x="-649595" y="-285308"/>
            <a:chExt cx="13376244" cy="7420134"/>
          </a:xfrm>
        </p:grpSpPr>
        <p:sp>
          <p:nvSpPr>
            <p:cNvPr id="5" name="Triángulo isósceles 4">
              <a:extLst>
                <a:ext uri="{FF2B5EF4-FFF2-40B4-BE49-F238E27FC236}">
                  <a16:creationId xmlns:a16="http://schemas.microsoft.com/office/drawing/2014/main" id="{010CF345-495B-4236-AD43-EC0B52BDD6A2}"/>
                </a:ext>
              </a:extLst>
            </p:cNvPr>
            <p:cNvSpPr/>
            <p:nvPr/>
          </p:nvSpPr>
          <p:spPr>
            <a:xfrm rot="10800000">
              <a:off x="-649595" y="-285308"/>
              <a:ext cx="6116867" cy="3975360"/>
            </a:xfrm>
            <a:prstGeom prst="triangle">
              <a:avLst>
                <a:gd name="adj" fmla="val 100000"/>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riángulo isósceles 5">
              <a:extLst>
                <a:ext uri="{FF2B5EF4-FFF2-40B4-BE49-F238E27FC236}">
                  <a16:creationId xmlns:a16="http://schemas.microsoft.com/office/drawing/2014/main" id="{7394787E-3047-4D8A-AA69-DD3ED679EDDC}"/>
                </a:ext>
              </a:extLst>
            </p:cNvPr>
            <p:cNvSpPr/>
            <p:nvPr/>
          </p:nvSpPr>
          <p:spPr>
            <a:xfrm>
              <a:off x="6609782" y="2212728"/>
              <a:ext cx="6116867" cy="4922098"/>
            </a:xfrm>
            <a:prstGeom prst="triangle">
              <a:avLst>
                <a:gd name="adj" fmla="val 100000"/>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7" name="CuadroTexto 6">
            <a:extLst>
              <a:ext uri="{FF2B5EF4-FFF2-40B4-BE49-F238E27FC236}">
                <a16:creationId xmlns:a16="http://schemas.microsoft.com/office/drawing/2014/main" id="{24A8343B-E860-40B3-B093-AEAAC065BE87}"/>
              </a:ext>
            </a:extLst>
          </p:cNvPr>
          <p:cNvSpPr txBox="1"/>
          <p:nvPr/>
        </p:nvSpPr>
        <p:spPr>
          <a:xfrm>
            <a:off x="4143057" y="388212"/>
            <a:ext cx="7282131" cy="830997"/>
          </a:xfrm>
          <a:prstGeom prst="rect">
            <a:avLst/>
          </a:prstGeom>
          <a:noFill/>
        </p:spPr>
        <p:txBody>
          <a:bodyPr wrap="square" rtlCol="0">
            <a:spAutoFit/>
          </a:bodyPr>
          <a:lstStyle/>
          <a:p>
            <a:pPr algn="ctr"/>
            <a:r>
              <a:rPr lang="es-MX" sz="4800" b="1" dirty="0">
                <a:latin typeface="Gill Sans MT" panose="020B0502020104020203" pitchFamily="34" charset="0"/>
              </a:rPr>
              <a:t>METODOLOGÍA</a:t>
            </a:r>
            <a:endParaRPr lang="es-CL" sz="4800" b="1" dirty="0">
              <a:latin typeface="Gill Sans MT" panose="020B0502020104020203" pitchFamily="34" charset="0"/>
            </a:endParaRPr>
          </a:p>
        </p:txBody>
      </p:sp>
      <p:pic>
        <p:nvPicPr>
          <p:cNvPr id="1028" name="Picture 4" descr="CSIC — SUNSHINE">
            <a:extLst>
              <a:ext uri="{FF2B5EF4-FFF2-40B4-BE49-F238E27FC236}">
                <a16:creationId xmlns:a16="http://schemas.microsoft.com/office/drawing/2014/main" id="{F446CAF1-DB37-4884-8F72-F4D615565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486" y="-153580"/>
            <a:ext cx="5387141" cy="53871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 DB">
            <a:extLst>
              <a:ext uri="{FF2B5EF4-FFF2-40B4-BE49-F238E27FC236}">
                <a16:creationId xmlns:a16="http://schemas.microsoft.com/office/drawing/2014/main" id="{12D376F6-3FDD-414D-9D9D-64FCAC0BF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207" y="5261547"/>
            <a:ext cx="971082" cy="153754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D5EF09D5-37E9-4C37-9063-6D0550997B00}"/>
              </a:ext>
            </a:extLst>
          </p:cNvPr>
          <p:cNvPicPr>
            <a:picLocks noChangeAspect="1"/>
          </p:cNvPicPr>
          <p:nvPr/>
        </p:nvPicPr>
        <p:blipFill>
          <a:blip r:embed="rId5"/>
          <a:stretch>
            <a:fillRect/>
          </a:stretch>
        </p:blipFill>
        <p:spPr>
          <a:xfrm>
            <a:off x="258995" y="4308044"/>
            <a:ext cx="7077364" cy="1901265"/>
          </a:xfrm>
          <a:prstGeom prst="rect">
            <a:avLst/>
          </a:prstGeom>
        </p:spPr>
      </p:pic>
      <p:pic>
        <p:nvPicPr>
          <p:cNvPr id="3" name="Imagen 2">
            <a:extLst>
              <a:ext uri="{FF2B5EF4-FFF2-40B4-BE49-F238E27FC236}">
                <a16:creationId xmlns:a16="http://schemas.microsoft.com/office/drawing/2014/main" id="{69094D39-5A82-4BA9-9FDF-E3CD147472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11" y="128540"/>
            <a:ext cx="1609808" cy="1090669"/>
          </a:xfrm>
          <a:prstGeom prst="rect">
            <a:avLst/>
          </a:prstGeom>
        </p:spPr>
      </p:pic>
      <p:sp>
        <p:nvSpPr>
          <p:cNvPr id="12" name="CuadroTexto 11">
            <a:extLst>
              <a:ext uri="{FF2B5EF4-FFF2-40B4-BE49-F238E27FC236}">
                <a16:creationId xmlns:a16="http://schemas.microsoft.com/office/drawing/2014/main" id="{870F7EE3-5918-431F-8E70-A3CE75DCEB31}"/>
              </a:ext>
            </a:extLst>
          </p:cNvPr>
          <p:cNvSpPr txBox="1"/>
          <p:nvPr/>
        </p:nvSpPr>
        <p:spPr>
          <a:xfrm>
            <a:off x="6009389" y="1463956"/>
            <a:ext cx="4281685" cy="3108543"/>
          </a:xfrm>
          <a:prstGeom prst="rect">
            <a:avLst/>
          </a:prstGeom>
          <a:noFill/>
        </p:spPr>
        <p:txBody>
          <a:bodyPr wrap="square" rtlCol="0">
            <a:spAutoFit/>
          </a:bodyPr>
          <a:lstStyle/>
          <a:p>
            <a:pPr algn="just"/>
            <a:r>
              <a:rPr lang="es-CL" sz="2800" dirty="0">
                <a:latin typeface="Gill Sans MT" panose="020B0502020104020203" pitchFamily="34" charset="0"/>
              </a:rPr>
              <a:t>Total </a:t>
            </a:r>
            <a:r>
              <a:rPr lang="es-CL" sz="2800" dirty="0" err="1">
                <a:latin typeface="Gill Sans MT" panose="020B0502020104020203" pitchFamily="34" charset="0"/>
              </a:rPr>
              <a:t>Us</a:t>
            </a:r>
            <a:r>
              <a:rPr lang="es-CL" sz="2800" dirty="0">
                <a:latin typeface="Gill Sans MT" panose="020B0502020104020203" pitchFamily="34" charset="0"/>
              </a:rPr>
              <a:t>:  		24 </a:t>
            </a:r>
          </a:p>
          <a:p>
            <a:pPr algn="just"/>
            <a:r>
              <a:rPr lang="es-CL" sz="2800" dirty="0">
                <a:latin typeface="Gill Sans MT" panose="020B0502020104020203" pitchFamily="34" charset="0"/>
              </a:rPr>
              <a:t>Top:    		8</a:t>
            </a:r>
          </a:p>
          <a:p>
            <a:pPr algn="just"/>
            <a:r>
              <a:rPr lang="es-CL" sz="2800" dirty="0">
                <a:latin typeface="Gill Sans MT" panose="020B0502020104020203" pitchFamily="34" charset="0"/>
              </a:rPr>
              <a:t>Fuera:       		16</a:t>
            </a:r>
          </a:p>
          <a:p>
            <a:pPr algn="just"/>
            <a:r>
              <a:rPr lang="es-CL" sz="2800" dirty="0">
                <a:latin typeface="Gill Sans MT" panose="020B0502020104020203" pitchFamily="34" charset="0"/>
              </a:rPr>
              <a:t>Total diplomados: 	647</a:t>
            </a:r>
          </a:p>
          <a:p>
            <a:pPr algn="just"/>
            <a:r>
              <a:rPr lang="es-CL" sz="2800" dirty="0">
                <a:latin typeface="Gill Sans MT" panose="020B0502020104020203" pitchFamily="34" charset="0"/>
              </a:rPr>
              <a:t>Top: 		    	37.05%</a:t>
            </a:r>
          </a:p>
          <a:p>
            <a:pPr algn="just"/>
            <a:r>
              <a:rPr lang="es-CL" sz="2800" dirty="0">
                <a:latin typeface="Gill Sans MT" panose="020B0502020104020203" pitchFamily="34" charset="0"/>
              </a:rPr>
              <a:t>Fuera: 		62.95%	</a:t>
            </a:r>
          </a:p>
        </p:txBody>
      </p:sp>
      <p:sp>
        <p:nvSpPr>
          <p:cNvPr id="13" name="CuadroTexto 12">
            <a:extLst>
              <a:ext uri="{FF2B5EF4-FFF2-40B4-BE49-F238E27FC236}">
                <a16:creationId xmlns:a16="http://schemas.microsoft.com/office/drawing/2014/main" id="{A748CC47-4498-47CD-AFBF-AE0705A02F2F}"/>
              </a:ext>
            </a:extLst>
          </p:cNvPr>
          <p:cNvSpPr txBox="1"/>
          <p:nvPr/>
        </p:nvSpPr>
        <p:spPr>
          <a:xfrm>
            <a:off x="1509561" y="3428443"/>
            <a:ext cx="4118114" cy="523220"/>
          </a:xfrm>
          <a:prstGeom prst="rect">
            <a:avLst/>
          </a:prstGeom>
          <a:noFill/>
        </p:spPr>
        <p:txBody>
          <a:bodyPr wrap="square" rtlCol="0">
            <a:spAutoFit/>
          </a:bodyPr>
          <a:lstStyle/>
          <a:p>
            <a:pPr algn="ctr"/>
            <a:r>
              <a:rPr lang="es-CL" sz="2800" dirty="0">
                <a:latin typeface="Gill Sans MT" panose="020B0502020104020203" pitchFamily="34" charset="0"/>
              </a:rPr>
              <a:t>Ranking Aledañas a UTEM </a:t>
            </a:r>
          </a:p>
        </p:txBody>
      </p:sp>
      <p:sp>
        <p:nvSpPr>
          <p:cNvPr id="14" name="CuadroTexto 13">
            <a:extLst>
              <a:ext uri="{FF2B5EF4-FFF2-40B4-BE49-F238E27FC236}">
                <a16:creationId xmlns:a16="http://schemas.microsoft.com/office/drawing/2014/main" id="{C334B716-AB13-461E-9376-5525A10B7CED}"/>
              </a:ext>
            </a:extLst>
          </p:cNvPr>
          <p:cNvSpPr txBox="1"/>
          <p:nvPr/>
        </p:nvSpPr>
        <p:spPr>
          <a:xfrm>
            <a:off x="2111732" y="1875470"/>
            <a:ext cx="2755147" cy="523220"/>
          </a:xfrm>
          <a:prstGeom prst="rect">
            <a:avLst/>
          </a:prstGeom>
          <a:noFill/>
        </p:spPr>
        <p:txBody>
          <a:bodyPr wrap="square" rtlCol="0">
            <a:spAutoFit/>
          </a:bodyPr>
          <a:lstStyle/>
          <a:p>
            <a:pPr algn="ctr"/>
            <a:r>
              <a:rPr lang="es-CL" sz="2800">
                <a:latin typeface="Gill Sans MT" panose="020B0502020104020203" pitchFamily="34" charset="0"/>
              </a:rPr>
              <a:t>Ranking</a:t>
            </a:r>
            <a:endParaRPr lang="es-CL" sz="2800" dirty="0">
              <a:latin typeface="Gill Sans MT" panose="020B0502020104020203" pitchFamily="34" charset="0"/>
            </a:endParaRPr>
          </a:p>
        </p:txBody>
      </p:sp>
      <p:pic>
        <p:nvPicPr>
          <p:cNvPr id="10" name="Imagen 9">
            <a:extLst>
              <a:ext uri="{FF2B5EF4-FFF2-40B4-BE49-F238E27FC236}">
                <a16:creationId xmlns:a16="http://schemas.microsoft.com/office/drawing/2014/main" id="{8C1535DF-9FA3-42A7-B6E6-4EDCE2261B76}"/>
              </a:ext>
            </a:extLst>
          </p:cNvPr>
          <p:cNvPicPr>
            <a:picLocks noChangeAspect="1"/>
          </p:cNvPicPr>
          <p:nvPr/>
        </p:nvPicPr>
        <p:blipFill>
          <a:blip r:embed="rId7"/>
          <a:stretch>
            <a:fillRect/>
          </a:stretch>
        </p:blipFill>
        <p:spPr>
          <a:xfrm>
            <a:off x="745177" y="2860756"/>
            <a:ext cx="4925694" cy="4126595"/>
          </a:xfrm>
          <a:prstGeom prst="rect">
            <a:avLst/>
          </a:prstGeom>
        </p:spPr>
      </p:pic>
    </p:spTree>
    <p:extLst>
      <p:ext uri="{BB962C8B-B14F-4D97-AF65-F5344CB8AC3E}">
        <p14:creationId xmlns:p14="http://schemas.microsoft.com/office/powerpoint/2010/main" val="148130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E2695AC-517E-4395-9CA9-CE991AD52092}"/>
              </a:ext>
            </a:extLst>
          </p:cNvPr>
          <p:cNvSpPr/>
          <p:nvPr/>
        </p:nvSpPr>
        <p:spPr>
          <a:xfrm>
            <a:off x="-454358" y="-461654"/>
            <a:ext cx="13100714" cy="7319654"/>
          </a:xfrm>
          <a:custGeom>
            <a:avLst/>
            <a:gdLst>
              <a:gd name="connsiteX0" fmla="*/ 12225776 w 12242830"/>
              <a:gd name="connsiteY0" fmla="*/ 2364828 h 6889348"/>
              <a:gd name="connsiteX1" fmla="*/ 6811513 w 12242830"/>
              <a:gd name="connsiteY1" fmla="*/ 0 h 6889348"/>
              <a:gd name="connsiteX2" fmla="*/ 12242830 w 12242830"/>
              <a:gd name="connsiteY2" fmla="*/ 0 h 6889348"/>
              <a:gd name="connsiteX3" fmla="*/ 5431317 w 12242830"/>
              <a:gd name="connsiteY3" fmla="*/ 6889348 h 6889348"/>
              <a:gd name="connsiteX4" fmla="*/ 0 w 12242830"/>
              <a:gd name="connsiteY4" fmla="*/ 6889348 h 6889348"/>
              <a:gd name="connsiteX5" fmla="*/ 0 w 12242830"/>
              <a:gd name="connsiteY5" fmla="*/ 4524520 h 688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2830" h="6889348">
                <a:moveTo>
                  <a:pt x="12225776" y="2364828"/>
                </a:moveTo>
                <a:lnTo>
                  <a:pt x="6811513" y="0"/>
                </a:lnTo>
                <a:lnTo>
                  <a:pt x="12242830" y="0"/>
                </a:lnTo>
                <a:close/>
                <a:moveTo>
                  <a:pt x="5431317" y="6889348"/>
                </a:moveTo>
                <a:lnTo>
                  <a:pt x="0" y="6889348"/>
                </a:lnTo>
                <a:lnTo>
                  <a:pt x="0" y="4524520"/>
                </a:lnTo>
                <a:close/>
              </a:path>
            </a:pathLst>
          </a:custGeom>
          <a:blipFill dpi="0" rotWithShape="0">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sp>
        <p:nvSpPr>
          <p:cNvPr id="12" name="CuadroTexto 11">
            <a:extLst>
              <a:ext uri="{FF2B5EF4-FFF2-40B4-BE49-F238E27FC236}">
                <a16:creationId xmlns:a16="http://schemas.microsoft.com/office/drawing/2014/main" id="{3CC112BB-BE24-4838-9563-542BBB044EAB}"/>
              </a:ext>
            </a:extLst>
          </p:cNvPr>
          <p:cNvSpPr txBox="1"/>
          <p:nvPr/>
        </p:nvSpPr>
        <p:spPr>
          <a:xfrm>
            <a:off x="1076510" y="-78950"/>
            <a:ext cx="7282131" cy="1569660"/>
          </a:xfrm>
          <a:prstGeom prst="rect">
            <a:avLst/>
          </a:prstGeom>
          <a:noFill/>
        </p:spPr>
        <p:txBody>
          <a:bodyPr wrap="square" rtlCol="0">
            <a:spAutoFit/>
          </a:bodyPr>
          <a:lstStyle/>
          <a:p>
            <a:pPr algn="ctr"/>
            <a:r>
              <a:rPr lang="es-MX" sz="4800" b="1" dirty="0">
                <a:latin typeface="Gill Sans MT" panose="020B0502020104020203" pitchFamily="34" charset="0"/>
              </a:rPr>
              <a:t>DISTRIBUCIÓN</a:t>
            </a:r>
          </a:p>
          <a:p>
            <a:pPr algn="ctr"/>
            <a:r>
              <a:rPr lang="es-MX" sz="4800" b="1" dirty="0">
                <a:latin typeface="Gill Sans MT" panose="020B0502020104020203" pitchFamily="34" charset="0"/>
              </a:rPr>
              <a:t>POR INSTITUCION</a:t>
            </a:r>
            <a:endParaRPr lang="es-CL" sz="4800" b="1" dirty="0">
              <a:latin typeface="Gill Sans MT" panose="020B0502020104020203" pitchFamily="34" charset="0"/>
            </a:endParaRPr>
          </a:p>
        </p:txBody>
      </p:sp>
      <p:pic>
        <p:nvPicPr>
          <p:cNvPr id="2050" name="Picture 2">
            <a:extLst>
              <a:ext uri="{FF2B5EF4-FFF2-40B4-BE49-F238E27FC236}">
                <a16:creationId xmlns:a16="http://schemas.microsoft.com/office/drawing/2014/main" id="{E0332DC2-D59E-41FF-9B1E-91E5E85AE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867" y="1780943"/>
            <a:ext cx="8006178" cy="40990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B04C499-CE75-4408-AEB2-FA9DE0CC8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3469" y="1511803"/>
            <a:ext cx="8358576" cy="427268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8FEDB680-6344-4E95-8CCD-176536347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675" y="129032"/>
            <a:ext cx="1302126" cy="788159"/>
          </a:xfrm>
          <a:prstGeom prst="rect">
            <a:avLst/>
          </a:prstGeom>
        </p:spPr>
      </p:pic>
    </p:spTree>
    <p:extLst>
      <p:ext uri="{BB962C8B-B14F-4D97-AF65-F5344CB8AC3E}">
        <p14:creationId xmlns:p14="http://schemas.microsoft.com/office/powerpoint/2010/main" val="205748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5555E9E-E22B-44F6-9AD8-F91E154179FE}"/>
              </a:ext>
            </a:extLst>
          </p:cNvPr>
          <p:cNvSpPr txBox="1"/>
          <p:nvPr/>
        </p:nvSpPr>
        <p:spPr>
          <a:xfrm>
            <a:off x="2454934" y="194891"/>
            <a:ext cx="7282131" cy="830997"/>
          </a:xfrm>
          <a:prstGeom prst="rect">
            <a:avLst/>
          </a:prstGeom>
          <a:noFill/>
        </p:spPr>
        <p:txBody>
          <a:bodyPr wrap="square" rtlCol="0">
            <a:spAutoFit/>
          </a:bodyPr>
          <a:lstStyle/>
          <a:p>
            <a:pPr algn="ctr"/>
            <a:r>
              <a:rPr lang="es-CL" sz="4800" b="1" dirty="0">
                <a:latin typeface="Gill Sans MT" panose="020B0502020104020203" pitchFamily="34" charset="0"/>
              </a:rPr>
              <a:t>REGRESIÓN</a:t>
            </a:r>
          </a:p>
        </p:txBody>
      </p:sp>
      <p:pic>
        <p:nvPicPr>
          <p:cNvPr id="5" name="Picture 3">
            <a:extLst>
              <a:ext uri="{FF2B5EF4-FFF2-40B4-BE49-F238E27FC236}">
                <a16:creationId xmlns:a16="http://schemas.microsoft.com/office/drawing/2014/main" id="{AD8049B0-AA6A-47D6-A885-4258B17F7D99}"/>
              </a:ext>
            </a:extLst>
          </p:cNvPr>
          <p:cNvPicPr>
            <a:picLocks noChangeAspect="1"/>
          </p:cNvPicPr>
          <p:nvPr/>
        </p:nvPicPr>
        <p:blipFill>
          <a:blip r:embed="rId2"/>
          <a:srcRect t="13586" b="34467"/>
          <a:stretch>
            <a:fillRect/>
          </a:stretch>
        </p:blipFill>
        <p:spPr>
          <a:xfrm>
            <a:off x="-2886477" y="5304595"/>
            <a:ext cx="17964951" cy="4922638"/>
          </a:xfrm>
          <a:prstGeom prst="rect">
            <a:avLst/>
          </a:prstGeom>
        </p:spPr>
      </p:pic>
      <p:pic>
        <p:nvPicPr>
          <p:cNvPr id="8" name="Imagen 7">
            <a:extLst>
              <a:ext uri="{FF2B5EF4-FFF2-40B4-BE49-F238E27FC236}">
                <a16:creationId xmlns:a16="http://schemas.microsoft.com/office/drawing/2014/main" id="{7238CC23-7D65-4393-B7F5-062290D1E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54" y="88045"/>
            <a:ext cx="1871721" cy="1132927"/>
          </a:xfrm>
          <a:prstGeom prst="rect">
            <a:avLst/>
          </a:prstGeom>
        </p:spPr>
      </p:pic>
      <p:pic>
        <p:nvPicPr>
          <p:cNvPr id="15" name="Imagen 14">
            <a:extLst>
              <a:ext uri="{FF2B5EF4-FFF2-40B4-BE49-F238E27FC236}">
                <a16:creationId xmlns:a16="http://schemas.microsoft.com/office/drawing/2014/main" id="{2779AE0C-2F36-4ED8-9553-ED4862822BD0}"/>
              </a:ext>
            </a:extLst>
          </p:cNvPr>
          <p:cNvPicPr>
            <a:picLocks noChangeAspect="1"/>
          </p:cNvPicPr>
          <p:nvPr/>
        </p:nvPicPr>
        <p:blipFill>
          <a:blip r:embed="rId4"/>
          <a:stretch>
            <a:fillRect/>
          </a:stretch>
        </p:blipFill>
        <p:spPr>
          <a:xfrm>
            <a:off x="2299318" y="1025888"/>
            <a:ext cx="7282131" cy="5225867"/>
          </a:xfrm>
          <a:prstGeom prst="rect">
            <a:avLst/>
          </a:prstGeom>
        </p:spPr>
      </p:pic>
      <p:pic>
        <p:nvPicPr>
          <p:cNvPr id="17" name="Imagen 16">
            <a:extLst>
              <a:ext uri="{FF2B5EF4-FFF2-40B4-BE49-F238E27FC236}">
                <a16:creationId xmlns:a16="http://schemas.microsoft.com/office/drawing/2014/main" id="{1B9ADC32-F896-47FC-B5B5-FB1E85FC674C}"/>
              </a:ext>
            </a:extLst>
          </p:cNvPr>
          <p:cNvPicPr>
            <a:picLocks noChangeAspect="1"/>
          </p:cNvPicPr>
          <p:nvPr/>
        </p:nvPicPr>
        <p:blipFill>
          <a:blip r:embed="rId5"/>
          <a:stretch>
            <a:fillRect/>
          </a:stretch>
        </p:blipFill>
        <p:spPr>
          <a:xfrm>
            <a:off x="582096" y="2419179"/>
            <a:ext cx="11027804" cy="2092667"/>
          </a:xfrm>
          <a:prstGeom prst="rect">
            <a:avLst/>
          </a:prstGeom>
        </p:spPr>
      </p:pic>
    </p:spTree>
    <p:extLst>
      <p:ext uri="{BB962C8B-B14F-4D97-AF65-F5344CB8AC3E}">
        <p14:creationId xmlns:p14="http://schemas.microsoft.com/office/powerpoint/2010/main" val="69407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a libre: forma 5">
            <a:extLst>
              <a:ext uri="{FF2B5EF4-FFF2-40B4-BE49-F238E27FC236}">
                <a16:creationId xmlns:a16="http://schemas.microsoft.com/office/drawing/2014/main" id="{29C17730-8BAF-4DEB-9B0A-8EEAB7154BE1}"/>
              </a:ext>
            </a:extLst>
          </p:cNvPr>
          <p:cNvSpPr/>
          <p:nvPr/>
        </p:nvSpPr>
        <p:spPr>
          <a:xfrm rot="12767461">
            <a:off x="-1124057" y="-2796146"/>
            <a:ext cx="15772589" cy="11471761"/>
          </a:xfrm>
          <a:custGeom>
            <a:avLst/>
            <a:gdLst>
              <a:gd name="connsiteX0" fmla="*/ 3440163 w 15772589"/>
              <a:gd name="connsiteY0" fmla="*/ 9392605 h 11471761"/>
              <a:gd name="connsiteX1" fmla="*/ 0 w 15772589"/>
              <a:gd name="connsiteY1" fmla="*/ 5677580 h 11471761"/>
              <a:gd name="connsiteX2" fmla="*/ 3045868 w 15772589"/>
              <a:gd name="connsiteY2" fmla="*/ 3715328 h 11471761"/>
              <a:gd name="connsiteX3" fmla="*/ 5833746 w 15772589"/>
              <a:gd name="connsiteY3" fmla="*/ 11471761 h 11471761"/>
              <a:gd name="connsiteX4" fmla="*/ 3551431 w 15772589"/>
              <a:gd name="connsiteY4" fmla="*/ 11471761 h 11471761"/>
              <a:gd name="connsiteX5" fmla="*/ 5833747 w 15772589"/>
              <a:gd name="connsiteY5" fmla="*/ 8042761 h 11471761"/>
              <a:gd name="connsiteX6" fmla="*/ 15772589 w 15772589"/>
              <a:gd name="connsiteY6" fmla="*/ 6696317 h 11471761"/>
              <a:gd name="connsiteX7" fmla="*/ 11311349 w 15772589"/>
              <a:gd name="connsiteY7" fmla="*/ 4185057 h 11471761"/>
              <a:gd name="connsiteX8" fmla="*/ 14259971 w 15772589"/>
              <a:gd name="connsiteY8" fmla="*/ 0 h 1147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2589" h="11471761">
                <a:moveTo>
                  <a:pt x="3440163" y="9392605"/>
                </a:moveTo>
                <a:lnTo>
                  <a:pt x="0" y="5677580"/>
                </a:lnTo>
                <a:lnTo>
                  <a:pt x="3045868" y="3715328"/>
                </a:lnTo>
                <a:close/>
                <a:moveTo>
                  <a:pt x="5833746" y="11471761"/>
                </a:moveTo>
                <a:lnTo>
                  <a:pt x="3551431" y="11471761"/>
                </a:lnTo>
                <a:lnTo>
                  <a:pt x="5833747" y="8042761"/>
                </a:lnTo>
                <a:close/>
                <a:moveTo>
                  <a:pt x="15772589" y="6696317"/>
                </a:moveTo>
                <a:lnTo>
                  <a:pt x="11311349" y="4185057"/>
                </a:lnTo>
                <a:lnTo>
                  <a:pt x="14259971" y="0"/>
                </a:lnTo>
                <a:close/>
              </a:path>
            </a:pathLst>
          </a:cu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a:p>
        </p:txBody>
      </p:sp>
      <p:pic>
        <p:nvPicPr>
          <p:cNvPr id="7" name="Imagen 6">
            <a:extLst>
              <a:ext uri="{FF2B5EF4-FFF2-40B4-BE49-F238E27FC236}">
                <a16:creationId xmlns:a16="http://schemas.microsoft.com/office/drawing/2014/main" id="{28926724-C02D-4139-B90C-FD8B91821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69" y="194891"/>
            <a:ext cx="1242486" cy="841803"/>
          </a:xfrm>
          <a:prstGeom prst="rect">
            <a:avLst/>
          </a:prstGeom>
        </p:spPr>
      </p:pic>
      <p:sp>
        <p:nvSpPr>
          <p:cNvPr id="9" name="CuadroTexto 8">
            <a:extLst>
              <a:ext uri="{FF2B5EF4-FFF2-40B4-BE49-F238E27FC236}">
                <a16:creationId xmlns:a16="http://schemas.microsoft.com/office/drawing/2014/main" id="{C4E3F5EF-69F9-4E12-9F76-80DFB57AC82F}"/>
              </a:ext>
            </a:extLst>
          </p:cNvPr>
          <p:cNvSpPr txBox="1"/>
          <p:nvPr/>
        </p:nvSpPr>
        <p:spPr>
          <a:xfrm>
            <a:off x="-1668613" y="194891"/>
            <a:ext cx="17957516" cy="461665"/>
          </a:xfrm>
          <a:prstGeom prst="rect">
            <a:avLst/>
          </a:prstGeom>
          <a:noFill/>
        </p:spPr>
        <p:txBody>
          <a:bodyPr wrap="square" rtlCol="0">
            <a:spAutoFit/>
          </a:bodyPr>
          <a:lstStyle/>
          <a:p>
            <a:pPr algn="ctr"/>
            <a:r>
              <a:rPr lang="es-MX" sz="2400" b="1" dirty="0">
                <a:latin typeface="Gill Sans MT" panose="020B0502020104020203" pitchFamily="34" charset="0"/>
              </a:rPr>
              <a:t>DIPLOMA EN GESTIÓN DE CALIDAD</a:t>
            </a:r>
            <a:endParaRPr lang="es-CL" sz="6000" b="1" dirty="0">
              <a:latin typeface="Gill Sans MT" panose="020B0502020104020203" pitchFamily="34" charset="0"/>
            </a:endParaRPr>
          </a:p>
        </p:txBody>
      </p:sp>
      <p:pic>
        <p:nvPicPr>
          <p:cNvPr id="3074" name="Picture 2">
            <a:extLst>
              <a:ext uri="{FF2B5EF4-FFF2-40B4-BE49-F238E27FC236}">
                <a16:creationId xmlns:a16="http://schemas.microsoft.com/office/drawing/2014/main" id="{9C995886-3142-4D60-8874-971170ACB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227" y="1475571"/>
            <a:ext cx="7410734" cy="518753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C329F63C-F9E7-413B-9B64-4AA3105133BB}"/>
              </a:ext>
            </a:extLst>
          </p:cNvPr>
          <p:cNvSpPr txBox="1"/>
          <p:nvPr/>
        </p:nvSpPr>
        <p:spPr>
          <a:xfrm>
            <a:off x="164542" y="3666943"/>
            <a:ext cx="4281685" cy="3108543"/>
          </a:xfrm>
          <a:prstGeom prst="rect">
            <a:avLst/>
          </a:prstGeom>
          <a:noFill/>
        </p:spPr>
        <p:txBody>
          <a:bodyPr wrap="square" rtlCol="0">
            <a:spAutoFit/>
          </a:bodyPr>
          <a:lstStyle/>
          <a:p>
            <a:pPr algn="just"/>
            <a:r>
              <a:rPr lang="es-CL" sz="2800" dirty="0">
                <a:latin typeface="Gill Sans MT" panose="020B0502020104020203" pitchFamily="34" charset="0"/>
              </a:rPr>
              <a:t>Total diplomados:  	8</a:t>
            </a:r>
          </a:p>
          <a:p>
            <a:pPr algn="just"/>
            <a:r>
              <a:rPr lang="es-CL" sz="2800" dirty="0">
                <a:latin typeface="Gill Sans MT" panose="020B0502020104020203" pitchFamily="34" charset="0"/>
              </a:rPr>
              <a:t>Top:    		4</a:t>
            </a:r>
          </a:p>
          <a:p>
            <a:pPr algn="just"/>
            <a:r>
              <a:rPr lang="es-CL" sz="2800" dirty="0">
                <a:latin typeface="Gill Sans MT" panose="020B0502020104020203" pitchFamily="34" charset="0"/>
              </a:rPr>
              <a:t>Fuera:       		4</a:t>
            </a:r>
          </a:p>
          <a:p>
            <a:pPr algn="just"/>
            <a:r>
              <a:rPr lang="es-CL" sz="2800" dirty="0">
                <a:latin typeface="Gill Sans MT" panose="020B0502020104020203" pitchFamily="34" charset="0"/>
              </a:rPr>
              <a:t>Más caro:		</a:t>
            </a:r>
            <a:r>
              <a:rPr lang="es-CL" sz="2800" dirty="0" err="1">
                <a:latin typeface="Gill Sans MT" panose="020B0502020104020203" pitchFamily="34" charset="0"/>
              </a:rPr>
              <a:t>UCh</a:t>
            </a:r>
            <a:endParaRPr lang="es-CL" sz="2800" dirty="0">
              <a:latin typeface="Gill Sans MT" panose="020B0502020104020203" pitchFamily="34" charset="0"/>
            </a:endParaRPr>
          </a:p>
          <a:p>
            <a:pPr algn="just"/>
            <a:r>
              <a:rPr lang="es-CL" sz="2800" dirty="0">
                <a:latin typeface="Gill Sans MT" panose="020B0502020104020203" pitchFamily="34" charset="0"/>
              </a:rPr>
              <a:t>Observación:	Max 300</a:t>
            </a:r>
          </a:p>
          <a:p>
            <a:pPr algn="just"/>
            <a:r>
              <a:rPr lang="es-CL" sz="2800" dirty="0">
                <a:latin typeface="Gill Sans MT" panose="020B0502020104020203" pitchFamily="34" charset="0"/>
              </a:rPr>
              <a:t>UTEM:		3ro más 			barato</a:t>
            </a:r>
          </a:p>
        </p:txBody>
      </p:sp>
    </p:spTree>
    <p:extLst>
      <p:ext uri="{BB962C8B-B14F-4D97-AF65-F5344CB8AC3E}">
        <p14:creationId xmlns:p14="http://schemas.microsoft.com/office/powerpoint/2010/main" val="5278921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8627</TotalTime>
  <Words>1311</Words>
  <Application>Microsoft Office PowerPoint</Application>
  <PresentationFormat>Panorámica</PresentationFormat>
  <Paragraphs>144</Paragraphs>
  <Slides>25</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Calibri Light</vt:lpstr>
      <vt:lpstr>Gill Sans MT</vt:lpstr>
      <vt:lpstr>Gill Sans MT Condensed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Ignacio Aspee Enero</dc:creator>
  <cp:lastModifiedBy>Felipe Ignacio Aspee Enero</cp:lastModifiedBy>
  <cp:revision>14</cp:revision>
  <dcterms:created xsi:type="dcterms:W3CDTF">2021-11-02T05:38:41Z</dcterms:created>
  <dcterms:modified xsi:type="dcterms:W3CDTF">2021-11-16T21:26:59Z</dcterms:modified>
</cp:coreProperties>
</file>